
<file path=[Content_Types].xml><?xml version="1.0" encoding="utf-8"?>
<Types xmlns="http://schemas.openxmlformats.org/package/2006/content-types">
  <Default Extension="gif" ContentType="image/gif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81" r:id="rId4"/>
    <p:sldId id="258" r:id="rId5"/>
    <p:sldId id="282" r:id="rId6"/>
    <p:sldId id="261" r:id="rId7"/>
    <p:sldId id="283" r:id="rId8"/>
    <p:sldId id="262" r:id="rId9"/>
    <p:sldId id="284" r:id="rId10"/>
    <p:sldId id="263" r:id="rId11"/>
    <p:sldId id="276" r:id="rId12"/>
    <p:sldId id="264" r:id="rId13"/>
    <p:sldId id="265" r:id="rId14"/>
    <p:sldId id="279" r:id="rId15"/>
    <p:sldId id="285" r:id="rId16"/>
    <p:sldId id="266" r:id="rId17"/>
    <p:sldId id="267" r:id="rId18"/>
    <p:sldId id="268" r:id="rId19"/>
    <p:sldId id="269" r:id="rId20"/>
    <p:sldId id="289" r:id="rId21"/>
    <p:sldId id="304" r:id="rId22"/>
    <p:sldId id="306" r:id="rId23"/>
    <p:sldId id="307" r:id="rId24"/>
    <p:sldId id="270" r:id="rId25"/>
    <p:sldId id="309" r:id="rId26"/>
    <p:sldId id="271" r:id="rId27"/>
    <p:sldId id="272" r:id="rId28"/>
    <p:sldId id="310" r:id="rId29"/>
    <p:sldId id="274" r:id="rId30"/>
    <p:sldId id="273" r:id="rId31"/>
    <p:sldId id="303" r:id="rId32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0000"/>
    <a:srgbClr val="800000"/>
    <a:srgbClr val="1E90FF"/>
    <a:srgbClr val="453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560" y="-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1" i="0">
                <a:solidFill>
                  <a:srgbClr val="CC000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0D3A4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1" i="0">
                <a:solidFill>
                  <a:srgbClr val="CC000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1" i="0">
                <a:solidFill>
                  <a:srgbClr val="CC000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602980" y="67056"/>
            <a:ext cx="348996" cy="3581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54479" y="1666697"/>
            <a:ext cx="5421630" cy="6661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1" i="0">
                <a:solidFill>
                  <a:srgbClr val="CC000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4469" y="1197438"/>
            <a:ext cx="8335060" cy="2550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0D3A4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7400" y="1197438"/>
            <a:ext cx="5421630" cy="6661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Capstone</a:t>
            </a:r>
            <a:r>
              <a:rPr spc="-330" dirty="0"/>
              <a:t> </a:t>
            </a:r>
            <a:r>
              <a:rPr spc="-175" dirty="0"/>
              <a:t>Project-4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457199" y="895350"/>
            <a:ext cx="8282329" cy="3391229"/>
          </a:xfrm>
          <a:prstGeom prst="rect">
            <a:avLst/>
          </a:prstGeom>
        </p:spPr>
        <p:txBody>
          <a:bodyPr vert="horz" wrap="square" lIns="0" tIns="1125772" rIns="0" bIns="0" rtlCol="0">
            <a:spAutoFit/>
          </a:bodyPr>
          <a:lstStyle/>
          <a:p>
            <a:pPr marL="9525" marR="5080" algn="ctr">
              <a:lnSpc>
                <a:spcPct val="100000"/>
              </a:lnSpc>
              <a:spcBef>
                <a:spcPts val="100"/>
              </a:spcBef>
            </a:pPr>
            <a:r>
              <a:rPr lang="en-IN" sz="3600" b="1" spc="-225" dirty="0">
                <a:solidFill>
                  <a:srgbClr val="124F5C"/>
                </a:solidFill>
                <a:latin typeface="Verdana"/>
                <a:cs typeface="Verdana"/>
              </a:rPr>
              <a:t>N</a:t>
            </a:r>
            <a:r>
              <a:rPr sz="3600" b="1" spc="-225" dirty="0">
                <a:solidFill>
                  <a:srgbClr val="124F5C"/>
                </a:solidFill>
                <a:latin typeface="Verdana"/>
                <a:cs typeface="Verdana"/>
              </a:rPr>
              <a:t>ETFLIX </a:t>
            </a:r>
            <a:r>
              <a:rPr sz="3600" b="1" spc="-195" dirty="0">
                <a:solidFill>
                  <a:srgbClr val="124F5C"/>
                </a:solidFill>
                <a:latin typeface="Verdana"/>
                <a:cs typeface="Verdana"/>
              </a:rPr>
              <a:t>MOVIES </a:t>
            </a:r>
            <a:r>
              <a:rPr sz="3600" b="1" spc="-65" dirty="0">
                <a:solidFill>
                  <a:srgbClr val="124F5C"/>
                </a:solidFill>
                <a:latin typeface="Verdana"/>
                <a:cs typeface="Verdana"/>
              </a:rPr>
              <a:t>AND </a:t>
            </a:r>
            <a:r>
              <a:rPr sz="3600" b="1" spc="-150" dirty="0">
                <a:solidFill>
                  <a:srgbClr val="124F5C"/>
                </a:solidFill>
                <a:latin typeface="Verdana"/>
                <a:cs typeface="Verdana"/>
              </a:rPr>
              <a:t>TV</a:t>
            </a:r>
            <a:r>
              <a:rPr sz="3600" b="1" spc="-370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3600" b="1" spc="-110" dirty="0">
                <a:solidFill>
                  <a:srgbClr val="124F5C"/>
                </a:solidFill>
                <a:latin typeface="Verdana"/>
                <a:cs typeface="Verdana"/>
              </a:rPr>
              <a:t>SHOWS  </a:t>
            </a:r>
            <a:r>
              <a:rPr sz="3600" b="1" spc="-195" dirty="0">
                <a:solidFill>
                  <a:srgbClr val="124F5C"/>
                </a:solidFill>
                <a:latin typeface="Verdana"/>
                <a:cs typeface="Verdana"/>
              </a:rPr>
              <a:t>CLUSTERING</a:t>
            </a:r>
            <a:endParaRPr lang="en-IN" sz="3600" b="1" spc="-195" dirty="0">
              <a:solidFill>
                <a:srgbClr val="124F5C"/>
              </a:solidFill>
              <a:latin typeface="Verdana"/>
              <a:cs typeface="Verdana"/>
            </a:endParaRPr>
          </a:p>
          <a:p>
            <a:pPr marL="9525" marR="5080" algn="ctr">
              <a:lnSpc>
                <a:spcPct val="100000"/>
              </a:lnSpc>
              <a:spcBef>
                <a:spcPts val="100"/>
              </a:spcBef>
            </a:pPr>
            <a:endParaRPr sz="3600" dirty="0">
              <a:latin typeface="Verdana"/>
              <a:cs typeface="Verdana"/>
            </a:endParaRPr>
          </a:p>
          <a:p>
            <a:pPr marL="635" algn="ctr">
              <a:lnSpc>
                <a:spcPct val="100000"/>
              </a:lnSpc>
              <a:spcBef>
                <a:spcPts val="85"/>
              </a:spcBef>
            </a:pPr>
            <a:r>
              <a:rPr lang="en-IN" b="1" spc="-70" dirty="0">
                <a:solidFill>
                  <a:schemeClr val="accent4">
                    <a:lumMod val="50000"/>
                  </a:schemeClr>
                </a:solidFill>
                <a:latin typeface="Verdana"/>
                <a:cs typeface="Verdana"/>
              </a:rPr>
              <a:t>Sandeep Kumar Maurya</a:t>
            </a:r>
          </a:p>
          <a:p>
            <a:pPr marL="635" algn="ctr">
              <a:lnSpc>
                <a:spcPct val="100000"/>
              </a:lnSpc>
              <a:spcBef>
                <a:spcPts val="85"/>
              </a:spcBef>
            </a:pPr>
            <a:r>
              <a:rPr lang="en-IN" b="1" spc="-70" dirty="0" err="1">
                <a:solidFill>
                  <a:schemeClr val="accent4">
                    <a:lumMod val="50000"/>
                  </a:schemeClr>
                </a:solidFill>
                <a:latin typeface="Verdana"/>
                <a:cs typeface="Verdana"/>
              </a:rPr>
              <a:t>Ansh</a:t>
            </a:r>
            <a:r>
              <a:rPr lang="en-IN" b="1" spc="-70" dirty="0">
                <a:solidFill>
                  <a:schemeClr val="accent4">
                    <a:lumMod val="50000"/>
                  </a:schemeClr>
                </a:solidFill>
                <a:latin typeface="Verdana"/>
                <a:cs typeface="Verdana"/>
              </a:rPr>
              <a:t> Bhatnagar</a:t>
            </a:r>
            <a:endParaRPr b="1" spc="-80" dirty="0">
              <a:solidFill>
                <a:schemeClr val="accent4">
                  <a:lumMod val="50000"/>
                </a:schemeClr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57150"/>
            <a:ext cx="77724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/>
            <a:r>
              <a:rPr lang="en-IN" sz="2800" b="1" dirty="0">
                <a:solidFill>
                  <a:srgbClr val="DA0000"/>
                </a:solidFill>
              </a:rPr>
              <a:t>         Exploratory Data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3ADB2F-4CAA-4FB0-93BE-73D875782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06" y="656885"/>
            <a:ext cx="8033163" cy="39499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FDF9E1-7E56-047D-264E-5C8A13ED59B8}"/>
              </a:ext>
            </a:extLst>
          </p:cNvPr>
          <p:cNvSpPr txBox="1"/>
          <p:nvPr/>
        </p:nvSpPr>
        <p:spPr>
          <a:xfrm>
            <a:off x="508388" y="546746"/>
            <a:ext cx="762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Releases over the year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A2442-C04F-E36E-E45D-9D9AEA297F77}"/>
              </a:ext>
            </a:extLst>
          </p:cNvPr>
          <p:cNvSpPr txBox="1"/>
          <p:nvPr/>
        </p:nvSpPr>
        <p:spPr>
          <a:xfrm>
            <a:off x="685800" y="4552950"/>
            <a:ext cx="78807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number of release have significantly increased after 2015 and have dropped in 2021 </a:t>
            </a:r>
          </a:p>
          <a:p>
            <a:r>
              <a:rPr lang="en-US" sz="140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because of Covid 19</a:t>
            </a:r>
            <a:endParaRPr lang="en-IN" sz="1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908CA9-A135-4411-A70D-84A0B3BBA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895350"/>
            <a:ext cx="8480652" cy="4038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14DE63-E106-0CAF-5502-5E3A3CF5B824}"/>
              </a:ext>
            </a:extLst>
          </p:cNvPr>
          <p:cNvSpPr txBox="1"/>
          <p:nvPr/>
        </p:nvSpPr>
        <p:spPr>
          <a:xfrm>
            <a:off x="1295400" y="57150"/>
            <a:ext cx="6553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rgbClr val="DA0000"/>
                </a:solidFill>
              </a:rPr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919129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4400" y="68102"/>
            <a:ext cx="6619850" cy="8867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spcBef>
                <a:spcPts val="95"/>
              </a:spcBef>
            </a:pPr>
            <a:r>
              <a:rPr lang="en-IN" sz="2800" b="1" dirty="0">
                <a:solidFill>
                  <a:srgbClr val="DA0000"/>
                </a:solidFill>
              </a:rPr>
              <a:t>           Exploratory Data Analysis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IN" sz="2800" dirty="0">
              <a:latin typeface="Arial"/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8AA250-79D8-42A1-84E9-3E1359845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5350"/>
            <a:ext cx="9144000" cy="41732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966A62-0E75-B99E-6050-D74F7CB3D7A0}"/>
              </a:ext>
            </a:extLst>
          </p:cNvPr>
          <p:cNvSpPr txBox="1"/>
          <p:nvPr/>
        </p:nvSpPr>
        <p:spPr>
          <a:xfrm>
            <a:off x="533400" y="710684"/>
            <a:ext cx="4641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Rating wise content count</a:t>
            </a:r>
            <a:endParaRPr lang="en-IN" sz="18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0"/>
            <a:ext cx="6934200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spcBef>
                <a:spcPts val="95"/>
              </a:spcBef>
            </a:pPr>
            <a:r>
              <a:rPr lang="en-IN" sz="2800" b="1" dirty="0">
                <a:solidFill>
                  <a:srgbClr val="DA0000"/>
                </a:solidFill>
                <a:latin typeface="+mn-lt"/>
              </a:rPr>
              <a:t>                     Exploratory Data Analysis</a:t>
            </a:r>
            <a:br>
              <a:rPr lang="en-IN" sz="2800" b="1" dirty="0">
                <a:solidFill>
                  <a:srgbClr val="DA0000"/>
                </a:solidFill>
              </a:rPr>
            </a:br>
            <a:endParaRPr sz="2800" dirty="0"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5CED0B-CB0D-407C-AF22-EF99362E7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48" y="666750"/>
            <a:ext cx="8763000" cy="41198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4EAB45-8DBA-FD55-79E7-B2392FDD76A8}"/>
              </a:ext>
            </a:extLst>
          </p:cNvPr>
          <p:cNvSpPr txBox="1"/>
          <p:nvPr/>
        </p:nvSpPr>
        <p:spPr>
          <a:xfrm>
            <a:off x="1143000" y="4786630"/>
            <a:ext cx="7380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Documentaries is the most popular genre followed by comedy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2BEE57-B060-415F-B08A-98A6D6149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52" y="666750"/>
            <a:ext cx="8680896" cy="4273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0F7559-B9E9-E9F1-9F5C-DEB7FAAB97E8}"/>
              </a:ext>
            </a:extLst>
          </p:cNvPr>
          <p:cNvSpPr txBox="1"/>
          <p:nvPr/>
        </p:nvSpPr>
        <p:spPr>
          <a:xfrm>
            <a:off x="533400" y="20504"/>
            <a:ext cx="762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rgbClr val="DA0000"/>
                </a:solidFill>
              </a:rPr>
              <a:t>         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82657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" y="919803"/>
            <a:ext cx="825436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chemeClr val="accent1">
                    <a:lumMod val="50000"/>
                  </a:schemeClr>
                </a:solidFill>
                <a:latin typeface="+mn-lt"/>
                <a:cs typeface="Arial"/>
              </a:rPr>
              <a:t>Duration distribution of</a:t>
            </a:r>
            <a:r>
              <a:rPr sz="2000" spc="-65" dirty="0">
                <a:solidFill>
                  <a:schemeClr val="accent1">
                    <a:lumMod val="50000"/>
                  </a:schemeClr>
                </a:solidFill>
                <a:latin typeface="+mn-lt"/>
                <a:cs typeface="Arial"/>
              </a:rPr>
              <a:t> </a:t>
            </a:r>
            <a:r>
              <a:rPr sz="2000" dirty="0">
                <a:solidFill>
                  <a:schemeClr val="accent1">
                    <a:lumMod val="50000"/>
                  </a:schemeClr>
                </a:solidFill>
                <a:latin typeface="+mn-lt"/>
                <a:cs typeface="Arial"/>
              </a:rPr>
              <a:t>Movies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7B79DF-863B-2D3A-A92A-3B17C417F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802" y="1240404"/>
            <a:ext cx="6436198" cy="36935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73D381-B4A2-EDBE-AB04-0A322FB5E237}"/>
              </a:ext>
            </a:extLst>
          </p:cNvPr>
          <p:cNvSpPr txBox="1"/>
          <p:nvPr/>
        </p:nvSpPr>
        <p:spPr>
          <a:xfrm>
            <a:off x="2438400" y="0"/>
            <a:ext cx="4606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DA0000"/>
                </a:solidFill>
              </a:rPr>
              <a:t>  Exploratory Data Analysis</a:t>
            </a:r>
            <a:endParaRPr lang="en-IN" sz="2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133350"/>
            <a:ext cx="67818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Data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Cleaning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7200" y="666750"/>
            <a:ext cx="8309609" cy="3598549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25"/>
              </a:spcBef>
              <a:buChar char="●"/>
              <a:tabLst>
                <a:tab pos="354965" algn="l"/>
                <a:tab pos="355600" algn="l"/>
              </a:tabLst>
            </a:pPr>
            <a:r>
              <a:rPr sz="1800" u="heavy" spc="-10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Label</a:t>
            </a:r>
            <a:r>
              <a:rPr sz="1800" u="heavy" spc="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 </a:t>
            </a:r>
            <a:r>
              <a:rPr sz="1800" u="heavy" spc="-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Encoding</a:t>
            </a:r>
            <a:endParaRPr sz="1800" dirty="0">
              <a:latin typeface="Arial"/>
              <a:cs typeface="Arial"/>
            </a:endParaRPr>
          </a:p>
          <a:p>
            <a:pPr marL="354965" marR="5080" indent="-342900">
              <a:lnSpc>
                <a:spcPct val="114900"/>
              </a:lnSpc>
              <a:spcBef>
                <a:spcPts val="5"/>
              </a:spcBef>
              <a:buChar char="●"/>
              <a:tabLst>
                <a:tab pos="354965" algn="l"/>
                <a:tab pos="355600" algn="l"/>
                <a:tab pos="1879600" algn="l"/>
              </a:tabLst>
            </a:pPr>
            <a:r>
              <a:rPr sz="1800" u="heavy" spc="-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Lemmatisation-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Lemmatization,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unlike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Stemming,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reduces the inflected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words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properly</a:t>
            </a:r>
            <a:r>
              <a:rPr sz="1400" spc="-10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ensuring  that the</a:t>
            </a:r>
            <a:r>
              <a:rPr sz="1400" spc="-3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root</a:t>
            </a:r>
            <a:r>
              <a:rPr sz="1400" spc="-2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	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belongs to the language. In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Lemmatization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root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is called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Lemma.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...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For  example,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runs, running, ran are all forms of the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run, therefore run is the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lemma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of all these 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words.</a:t>
            </a:r>
            <a:endParaRPr sz="1400" dirty="0">
              <a:latin typeface="Arial"/>
              <a:cs typeface="Arial"/>
            </a:endParaRPr>
          </a:p>
          <a:p>
            <a:pPr marL="354965" marR="62230" indent="-342900">
              <a:lnSpc>
                <a:spcPts val="2080"/>
              </a:lnSpc>
              <a:spcBef>
                <a:spcPts val="400"/>
              </a:spcBef>
              <a:buChar char="●"/>
              <a:tabLst>
                <a:tab pos="354965" algn="l"/>
                <a:tab pos="355600" algn="l"/>
              </a:tabLst>
            </a:pPr>
            <a:r>
              <a:rPr sz="1800" u="heavy" spc="-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Removing Stop </a:t>
            </a:r>
            <a:r>
              <a:rPr sz="1800" u="heavy" spc="-1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words</a:t>
            </a:r>
            <a:r>
              <a:rPr sz="1800" spc="-1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-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To remove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stop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words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from a sentence,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you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can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divide your text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into 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words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and then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remove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if it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exits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in the list of stop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words provided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by</a:t>
            </a:r>
            <a:r>
              <a:rPr sz="1400" spc="-17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NLTK.</a:t>
            </a:r>
            <a:endParaRPr sz="14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0"/>
              </a:spcBef>
              <a:buChar char="●"/>
              <a:tabLst>
                <a:tab pos="354965" algn="l"/>
                <a:tab pos="355600" algn="l"/>
              </a:tabLst>
            </a:pPr>
            <a:r>
              <a:rPr sz="1800" u="heavy" spc="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Tf </a:t>
            </a:r>
            <a:r>
              <a:rPr sz="1800" u="heavy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- </a:t>
            </a:r>
            <a:r>
              <a:rPr sz="1800" u="heavy" spc="-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idf Vectorization </a:t>
            </a:r>
            <a:r>
              <a:rPr sz="1800" u="heavy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-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TF-IDF stands for “Term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Frequency —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Inverse Document</a:t>
            </a:r>
            <a:r>
              <a:rPr sz="1400" spc="-10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Frequency”.</a:t>
            </a:r>
            <a:endParaRPr sz="1400" dirty="0">
              <a:latin typeface="Arial"/>
              <a:cs typeface="Arial"/>
            </a:endParaRPr>
          </a:p>
          <a:p>
            <a:pPr marL="354965" marR="245745">
              <a:lnSpc>
                <a:spcPct val="115100"/>
              </a:lnSpc>
              <a:spcBef>
                <a:spcPts val="60"/>
              </a:spcBef>
            </a:pP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This is a technique to quantify a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in documents,</a:t>
            </a:r>
            <a:r>
              <a:rPr sz="1400" spc="-29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0D3A45"/>
                </a:solidFill>
                <a:latin typeface="Arial"/>
                <a:cs typeface="Arial"/>
              </a:rPr>
              <a:t>we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generally compute a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weight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to each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  which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signifies the importance of the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in the document and corpus.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This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method is a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widely 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used technique in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Information Retrieval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and </a:t>
            </a:r>
            <a:r>
              <a:rPr sz="1400" spc="-10" dirty="0">
                <a:solidFill>
                  <a:srgbClr val="0D3A45"/>
                </a:solidFill>
                <a:latin typeface="Arial"/>
                <a:cs typeface="Arial"/>
              </a:rPr>
              <a:t>Text</a:t>
            </a:r>
            <a:r>
              <a:rPr sz="1400" spc="-15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Mining.</a:t>
            </a:r>
            <a:endParaRPr sz="14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260"/>
              </a:spcBef>
              <a:buChar char="●"/>
              <a:tabLst>
                <a:tab pos="354965" algn="l"/>
                <a:tab pos="355600" algn="l"/>
              </a:tabLst>
            </a:pPr>
            <a:r>
              <a:rPr sz="1800" u="heavy" spc="-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Min-max Scaling </a:t>
            </a:r>
            <a:r>
              <a:rPr sz="1800" u="heavy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-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For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each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value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in a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feature, MinMaxScaler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subtracts the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minimum value</a:t>
            </a:r>
            <a:r>
              <a:rPr sz="1400" spc="-8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in</a:t>
            </a:r>
            <a:endParaRPr sz="1400" dirty="0">
              <a:latin typeface="Arial"/>
              <a:cs typeface="Arial"/>
            </a:endParaRPr>
          </a:p>
          <a:p>
            <a:pPr marL="354965">
              <a:lnSpc>
                <a:spcPct val="100000"/>
              </a:lnSpc>
              <a:spcBef>
                <a:spcPts val="320"/>
              </a:spcBef>
            </a:pP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the</a:t>
            </a:r>
            <a:r>
              <a:rPr sz="1400" spc="-2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feature</a:t>
            </a:r>
            <a:r>
              <a:rPr sz="1400" spc="-6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and</a:t>
            </a:r>
            <a:r>
              <a:rPr sz="1400" spc="-1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then</a:t>
            </a:r>
            <a:r>
              <a:rPr sz="1400" spc="-3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divides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 by</a:t>
            </a:r>
            <a:r>
              <a:rPr sz="1400" spc="-1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the</a:t>
            </a:r>
            <a:r>
              <a:rPr sz="1400" spc="-2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range.</a:t>
            </a:r>
            <a:r>
              <a:rPr sz="1400" spc="-3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It</a:t>
            </a:r>
            <a:r>
              <a:rPr sz="1400" spc="-1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preserves</a:t>
            </a:r>
            <a:r>
              <a:rPr sz="1400" spc="-3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shape</a:t>
            </a:r>
            <a:r>
              <a:rPr sz="1400" spc="-3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of</a:t>
            </a:r>
            <a:r>
              <a:rPr sz="1400" spc="-1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original</a:t>
            </a:r>
            <a:r>
              <a:rPr sz="1400" spc="-3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distribution.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4850" y="285750"/>
            <a:ext cx="715325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Topic Modelling (LDA and</a:t>
            </a:r>
            <a:r>
              <a:rPr sz="2800" spc="4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LSA)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4850" y="1197438"/>
            <a:ext cx="8061325" cy="29860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5080" indent="-342900">
              <a:lnSpc>
                <a:spcPct val="150000"/>
              </a:lnSpc>
              <a:spcBef>
                <a:spcPts val="105"/>
              </a:spcBef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sz="1800" b="1" spc="-5" dirty="0">
                <a:solidFill>
                  <a:srgbClr val="0D3A45"/>
                </a:solidFill>
                <a:latin typeface="Arial"/>
                <a:cs typeface="Arial"/>
              </a:rPr>
              <a:t>Latent Semantic </a:t>
            </a:r>
            <a:r>
              <a:rPr sz="1800" b="1" spc="-10" dirty="0">
                <a:solidFill>
                  <a:srgbClr val="0D3A45"/>
                </a:solidFill>
                <a:latin typeface="Arial"/>
                <a:cs typeface="Arial"/>
              </a:rPr>
              <a:t>Analysis</a:t>
            </a:r>
            <a:r>
              <a:rPr sz="1800" spc="-10" dirty="0">
                <a:solidFill>
                  <a:srgbClr val="0D3A45"/>
                </a:solidFill>
                <a:latin typeface="Arial"/>
                <a:cs typeface="Arial"/>
              </a:rPr>
              <a:t>(LSA)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is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used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to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find the </a:t>
            </a:r>
            <a:r>
              <a:rPr sz="1800" spc="-10" dirty="0">
                <a:solidFill>
                  <a:srgbClr val="0D3A45"/>
                </a:solidFill>
                <a:latin typeface="Arial"/>
                <a:cs typeface="Arial"/>
              </a:rPr>
              <a:t>hidden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topics  represented by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document or text.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This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hidden topics then are used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for 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clustering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similar documents together. LSA is an unsupervised algorithm  </a:t>
            </a:r>
            <a:r>
              <a:rPr sz="1800" spc="-10" dirty="0">
                <a:solidFill>
                  <a:srgbClr val="0D3A45"/>
                </a:solidFill>
                <a:latin typeface="Arial"/>
                <a:cs typeface="Arial"/>
              </a:rPr>
              <a:t>and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hence </a:t>
            </a:r>
            <a:r>
              <a:rPr sz="1800" spc="-25" dirty="0">
                <a:solidFill>
                  <a:srgbClr val="0D3A45"/>
                </a:solidFill>
                <a:latin typeface="Arial"/>
                <a:cs typeface="Arial"/>
              </a:rPr>
              <a:t>we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don't know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actual topic of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the</a:t>
            </a:r>
            <a:r>
              <a:rPr sz="1800" spc="9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document.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50000"/>
              </a:lnSpc>
              <a:spcBef>
                <a:spcPts val="325"/>
              </a:spcBef>
            </a:pP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●</a:t>
            </a:r>
            <a:r>
              <a:rPr lang="en-IN" dirty="0">
                <a:solidFill>
                  <a:srgbClr val="0D3A45"/>
                </a:solidFill>
                <a:latin typeface="Arial"/>
                <a:cs typeface="Arial"/>
              </a:rPr>
              <a:t>   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In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natural language processing,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800" b="1" spc="-5" dirty="0">
                <a:solidFill>
                  <a:srgbClr val="0D3A45"/>
                </a:solidFill>
                <a:latin typeface="Arial"/>
                <a:cs typeface="Arial"/>
              </a:rPr>
              <a:t>Latent Dirichlet Allocatio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n (LDA) is a </a:t>
            </a:r>
            <a:endParaRPr lang="en-IN" sz="1800" spc="-5" dirty="0">
              <a:solidFill>
                <a:srgbClr val="0D3A45"/>
              </a:solidFill>
              <a:latin typeface="Arial"/>
              <a:cs typeface="Arial"/>
            </a:endParaRPr>
          </a:p>
          <a:p>
            <a:pPr marL="12700">
              <a:lnSpc>
                <a:spcPct val="150000"/>
              </a:lnSpc>
              <a:spcBef>
                <a:spcPts val="325"/>
              </a:spcBef>
            </a:pPr>
            <a:r>
              <a:rPr lang="en-IN" spc="-5" dirty="0">
                <a:solidFill>
                  <a:srgbClr val="0D3A45"/>
                </a:solidFill>
                <a:latin typeface="Arial"/>
                <a:cs typeface="Arial"/>
              </a:rPr>
              <a:t>   </a:t>
            </a:r>
            <a:r>
              <a:rPr lang="en-IN" sz="1800" spc="-5" dirty="0">
                <a:solidFill>
                  <a:srgbClr val="0D3A45"/>
                </a:solidFill>
                <a:latin typeface="Arial"/>
                <a:cs typeface="Arial"/>
              </a:rPr>
              <a:t>   </a:t>
            </a:r>
            <a:r>
              <a:rPr sz="1800" spc="-10" dirty="0">
                <a:solidFill>
                  <a:srgbClr val="0D3A45"/>
                </a:solidFill>
                <a:latin typeface="Arial"/>
                <a:cs typeface="Arial"/>
              </a:rPr>
              <a:t>generative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statistical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model that </a:t>
            </a:r>
            <a:r>
              <a:rPr sz="1800" spc="5" dirty="0">
                <a:solidFill>
                  <a:srgbClr val="0D3A45"/>
                </a:solidFill>
                <a:latin typeface="Arial"/>
                <a:cs typeface="Arial"/>
              </a:rPr>
              <a:t>allows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sets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of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observations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to be 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explained</a:t>
            </a:r>
            <a:endParaRPr lang="en-IN" sz="1800" spc="-5" dirty="0">
              <a:solidFill>
                <a:srgbClr val="0D3A45"/>
              </a:solidFill>
              <a:latin typeface="Arial"/>
              <a:cs typeface="Arial"/>
            </a:endParaRPr>
          </a:p>
          <a:p>
            <a:pPr marL="12700">
              <a:lnSpc>
                <a:spcPct val="150000"/>
              </a:lnSpc>
              <a:spcBef>
                <a:spcPts val="325"/>
              </a:spcBef>
            </a:pPr>
            <a:r>
              <a:rPr lang="en-IN" spc="-5" dirty="0">
                <a:solidFill>
                  <a:srgbClr val="0D3A45"/>
                </a:solidFill>
                <a:latin typeface="Arial"/>
                <a:cs typeface="Arial"/>
              </a:rPr>
              <a:t>   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lang="en-IN" sz="1800" spc="-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by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unobserved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groups that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explain </a:t>
            </a:r>
            <a:r>
              <a:rPr sz="1800" spc="10" dirty="0">
                <a:solidFill>
                  <a:srgbClr val="0D3A45"/>
                </a:solidFill>
                <a:latin typeface="Arial"/>
                <a:cs typeface="Arial"/>
              </a:rPr>
              <a:t>why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some parts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of the  data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are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similar.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2036" y="212050"/>
            <a:ext cx="576016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Topic Modelling (LDA and</a:t>
            </a:r>
            <a:r>
              <a:rPr sz="2800" spc="4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LSA)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36020" y="1265249"/>
            <a:ext cx="3535815" cy="3108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77CD18-7D4B-4D28-82DF-B5ED9F3E5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891077"/>
            <a:ext cx="5058563" cy="3575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3C79A6-0851-4861-8D0B-76B3D9F95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655773"/>
            <a:ext cx="3424965" cy="21445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2EA844-C266-48F1-B27E-027A556BC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4742" y="2800350"/>
            <a:ext cx="3484223" cy="217362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8C3C5A4-49E7-0A7F-15C7-14933A431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61342"/>
            <a:ext cx="4114800" cy="287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C52CDDF-641D-5AC4-1C0C-986577F2F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158" y="1961342"/>
            <a:ext cx="4440752" cy="284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8DD872-9D12-E7E8-B30F-6AEC2F934271}"/>
              </a:ext>
            </a:extLst>
          </p:cNvPr>
          <p:cNvSpPr txBox="1"/>
          <p:nvPr/>
        </p:nvSpPr>
        <p:spPr>
          <a:xfrm>
            <a:off x="838200" y="1228609"/>
            <a:ext cx="3352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chemeClr val="accent1">
                    <a:lumMod val="50000"/>
                  </a:schemeClr>
                </a:solidFill>
                <a:effectLst/>
              </a:rPr>
              <a:t>Countries with the most content available</a:t>
            </a:r>
            <a:endParaRPr lang="en-US" b="0" i="0" dirty="0">
              <a:solidFill>
                <a:schemeClr val="accent1">
                  <a:lumMod val="50000"/>
                </a:schemeClr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A677BD-E698-FCC8-F6EB-A9A8BBC2EF97}"/>
              </a:ext>
            </a:extLst>
          </p:cNvPr>
          <p:cNvSpPr txBox="1"/>
          <p:nvPr/>
        </p:nvSpPr>
        <p:spPr>
          <a:xfrm>
            <a:off x="5562600" y="1247950"/>
            <a:ext cx="236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chemeClr val="accent1">
                    <a:lumMod val="50000"/>
                  </a:schemeClr>
                </a:solidFill>
                <a:effectLst/>
              </a:rPr>
              <a:t>Which Cast to Choose?</a:t>
            </a:r>
            <a:endParaRPr lang="en-US" b="0" i="0" dirty="0">
              <a:solidFill>
                <a:schemeClr val="accent1">
                  <a:lumMod val="50000"/>
                </a:schemeClr>
              </a:solidFill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0A2ED3-79AC-FA95-9CB4-63F977A8FD31}"/>
              </a:ext>
            </a:extLst>
          </p:cNvPr>
          <p:cNvSpPr txBox="1"/>
          <p:nvPr/>
        </p:nvSpPr>
        <p:spPr>
          <a:xfrm>
            <a:off x="304800" y="71764"/>
            <a:ext cx="6324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DA0000"/>
                </a:solidFill>
                <a:effectLst/>
              </a:rPr>
              <a:t>Word Cloud for Countries and Cast</a:t>
            </a:r>
            <a:endParaRPr lang="en-US" sz="2800" b="0" i="0" dirty="0">
              <a:solidFill>
                <a:srgbClr val="DA0000"/>
              </a:solidFill>
              <a:effectLst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90308" y="742950"/>
            <a:ext cx="3548292" cy="4181273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Introduction</a:t>
            </a:r>
          </a:p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Problem</a:t>
            </a:r>
            <a:r>
              <a:rPr b="1" spc="-2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Statement</a:t>
            </a:r>
            <a:endParaRPr lang="en-IN" b="1" spc="-5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IN"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Data Description</a:t>
            </a:r>
          </a:p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IN"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Null Value</a:t>
            </a:r>
          </a:p>
          <a:p>
            <a:pPr marL="355600" indent="-342900">
              <a:lnSpc>
                <a:spcPct val="100000"/>
              </a:lnSpc>
              <a:spcBef>
                <a:spcPts val="330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Exploratory Data Analysis</a:t>
            </a:r>
          </a:p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IN"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Data Cleaning</a:t>
            </a:r>
          </a:p>
          <a:p>
            <a:pPr marL="355600" indent="-342900">
              <a:spcBef>
                <a:spcPts val="4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Topic</a:t>
            </a:r>
            <a:r>
              <a:rPr lang="en-IN" b="1" spc="-2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IN"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modelling</a:t>
            </a:r>
            <a:endParaRPr lang="en-IN" b="1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30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Model Implementation</a:t>
            </a:r>
            <a:endParaRPr b="1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20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Data</a:t>
            </a:r>
            <a:r>
              <a:rPr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Pre-processing</a:t>
            </a:r>
            <a:endParaRPr lang="en-IN" b="1" spc="-5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20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Model Implementation </a:t>
            </a:r>
            <a:endParaRPr b="1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20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K- Means</a:t>
            </a:r>
            <a:endParaRPr b="1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Cluster</a:t>
            </a:r>
            <a:r>
              <a:rPr b="1" spc="-1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Analysis</a:t>
            </a:r>
            <a:endParaRPr lang="en-IN" b="1" spc="-10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endParaRPr sz="1800" dirty="0">
              <a:latin typeface="Arial"/>
              <a:cs typeface="Arial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669DC74-3B92-9746-C738-FB0CA49C8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981" y="133350"/>
            <a:ext cx="5421630" cy="492443"/>
          </a:xfrm>
        </p:spPr>
        <p:txBody>
          <a:bodyPr/>
          <a:lstStyle/>
          <a:p>
            <a:r>
              <a:rPr lang="en-IN" sz="3200" dirty="0"/>
              <a:t>Content: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DCF942-AA7D-EC08-1BB1-505BA9454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819150"/>
            <a:ext cx="4191000" cy="31432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FE59985-7BCB-9CA1-7AC9-A6F9AB34D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717940"/>
            <a:ext cx="6732587" cy="442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3D2024-1891-5C1A-9333-D8A279ECC1F7}"/>
              </a:ext>
            </a:extLst>
          </p:cNvPr>
          <p:cNvSpPr txBox="1"/>
          <p:nvPr/>
        </p:nvSpPr>
        <p:spPr>
          <a:xfrm>
            <a:off x="381000" y="19472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800" b="1" i="0" dirty="0">
                <a:solidFill>
                  <a:srgbClr val="DA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Correlation Heatmap</a:t>
            </a:r>
            <a:endParaRPr lang="en-IN" sz="2800" b="0" i="0" dirty="0">
              <a:solidFill>
                <a:srgbClr val="DA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214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8930" y="81890"/>
            <a:ext cx="41427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solidFill>
                  <a:srgbClr val="CC0000"/>
                </a:solidFill>
                <a:cs typeface="Roboto"/>
              </a:rPr>
              <a:t>Model</a:t>
            </a:r>
            <a:r>
              <a:rPr sz="3200" b="1" spc="-90" dirty="0">
                <a:solidFill>
                  <a:srgbClr val="CC0000"/>
                </a:solidFill>
                <a:cs typeface="Roboto"/>
              </a:rPr>
              <a:t> </a:t>
            </a:r>
            <a:r>
              <a:rPr sz="3200" b="1" spc="-5" dirty="0">
                <a:solidFill>
                  <a:srgbClr val="CC0000"/>
                </a:solidFill>
                <a:cs typeface="Roboto"/>
              </a:rPr>
              <a:t>Implementation</a:t>
            </a:r>
            <a:endParaRPr sz="3200" dirty="0">
              <a:cs typeface="Robo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8600" y="708960"/>
            <a:ext cx="3270612" cy="27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2250"/>
              </a:lnSpc>
              <a:tabLst>
                <a:tab pos="460375" algn="l"/>
              </a:tabLst>
            </a:pPr>
            <a:r>
              <a:rPr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en-IN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Aﬃnity</a:t>
            </a:r>
            <a:r>
              <a:rPr b="1" spc="-5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Propagation</a:t>
            </a:r>
            <a:endParaRPr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E176A1F-FC86-E207-DAFD-2982D7304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11" y="1268562"/>
            <a:ext cx="4032611" cy="2971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F995B62-C27B-5705-598A-7DA793698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270" y="1217189"/>
            <a:ext cx="4556513" cy="307454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515A13-7FA2-B6A4-6744-810517E2758E}"/>
              </a:ext>
            </a:extLst>
          </p:cNvPr>
          <p:cNvSpPr txBox="1"/>
          <p:nvPr/>
        </p:nvSpPr>
        <p:spPr>
          <a:xfrm>
            <a:off x="4724400" y="662793"/>
            <a:ext cx="4035606" cy="366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ts val="2250"/>
              </a:lnSpc>
              <a:tabLst>
                <a:tab pos="460375" algn="l"/>
              </a:tabLst>
            </a:pPr>
            <a:r>
              <a:rPr lang="en-IN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   Agglomerative</a:t>
            </a:r>
            <a:r>
              <a:rPr lang="en-IN" b="1" spc="-5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Propagation</a:t>
            </a:r>
            <a:endParaRPr lang="en-IN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3E61E8-E903-20E6-B676-ABC9E33C9317}"/>
              </a:ext>
            </a:extLst>
          </p:cNvPr>
          <p:cNvSpPr txBox="1"/>
          <p:nvPr/>
        </p:nvSpPr>
        <p:spPr>
          <a:xfrm>
            <a:off x="4252226" y="4361349"/>
            <a:ext cx="48006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Assume we cut vertical lines with a horizontal line to obtain the number of clusters. Number of </a:t>
            </a:r>
            <a:r>
              <a:rPr lang="en-U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clusters = 4 </a:t>
            </a:r>
          </a:p>
          <a:p>
            <a:r>
              <a:rPr lang="en-U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average </a:t>
            </a:r>
            <a:r>
              <a:rPr lang="en-US" sz="14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: 0.17296314851287742</a:t>
            </a:r>
            <a:endParaRPr lang="en-IN" sz="1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EE1D49-A2D1-6BBA-790E-35E1644369A1}"/>
              </a:ext>
            </a:extLst>
          </p:cNvPr>
          <p:cNvSpPr txBox="1"/>
          <p:nvPr/>
        </p:nvSpPr>
        <p:spPr>
          <a:xfrm>
            <a:off x="685800" y="4322946"/>
            <a:ext cx="3429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Converged after 81 iterations. </a:t>
            </a:r>
          </a:p>
          <a:p>
            <a:r>
              <a:rPr lang="en-U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Estimated number of clusters: 13</a:t>
            </a:r>
          </a:p>
          <a:p>
            <a:r>
              <a:rPr lang="en-U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 Coefficient: 0.244</a:t>
            </a:r>
            <a:endParaRPr lang="en-IN" sz="1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8930" y="81890"/>
            <a:ext cx="41427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solidFill>
                  <a:srgbClr val="CC0000"/>
                </a:solidFill>
                <a:cs typeface="Roboto"/>
              </a:rPr>
              <a:t>Model</a:t>
            </a:r>
            <a:r>
              <a:rPr sz="3200" b="1" spc="-90" dirty="0">
                <a:solidFill>
                  <a:srgbClr val="CC0000"/>
                </a:solidFill>
                <a:cs typeface="Roboto"/>
              </a:rPr>
              <a:t> </a:t>
            </a:r>
            <a:r>
              <a:rPr sz="3200" b="1" spc="-5" dirty="0">
                <a:solidFill>
                  <a:srgbClr val="CC0000"/>
                </a:solidFill>
                <a:cs typeface="Roboto"/>
              </a:rPr>
              <a:t>Implementation</a:t>
            </a:r>
            <a:endParaRPr sz="3200" dirty="0">
              <a:cs typeface="Robot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E15DC6-903E-BBE0-86C5-7D140FA4790C}"/>
              </a:ext>
            </a:extLst>
          </p:cNvPr>
          <p:cNvSpPr txBox="1"/>
          <p:nvPr/>
        </p:nvSpPr>
        <p:spPr>
          <a:xfrm>
            <a:off x="381000" y="59604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k-means</a:t>
            </a:r>
            <a:r>
              <a:rPr lang="en-IN" b="1" spc="-4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endParaRPr lang="en-IN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AB95A0A-5696-F3DE-AC29-F62375D57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29" y="965377"/>
            <a:ext cx="4043833" cy="198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0C9858F-1520-7F25-CBC0-D9E350829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30924"/>
            <a:ext cx="4043833" cy="203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007D2A3-83FB-2A66-F52A-6ADC56064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181" y="743202"/>
            <a:ext cx="4599141" cy="205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12FF163D-EFAF-7692-EA26-FA3E15F96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181" y="2796182"/>
            <a:ext cx="4627794" cy="234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838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8930" y="81890"/>
            <a:ext cx="41427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solidFill>
                  <a:srgbClr val="CC0000"/>
                </a:solidFill>
                <a:cs typeface="Roboto"/>
              </a:rPr>
              <a:t>Model</a:t>
            </a:r>
            <a:r>
              <a:rPr sz="3200" b="1" spc="-90" dirty="0">
                <a:solidFill>
                  <a:srgbClr val="CC0000"/>
                </a:solidFill>
                <a:cs typeface="Roboto"/>
              </a:rPr>
              <a:t> </a:t>
            </a:r>
            <a:r>
              <a:rPr sz="3200" b="1" spc="-5" dirty="0">
                <a:solidFill>
                  <a:srgbClr val="CC0000"/>
                </a:solidFill>
                <a:cs typeface="Roboto"/>
              </a:rPr>
              <a:t>Implementation</a:t>
            </a:r>
            <a:endParaRPr sz="3200" dirty="0">
              <a:cs typeface="Robot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E15DC6-903E-BBE0-86C5-7D140FA4790C}"/>
              </a:ext>
            </a:extLst>
          </p:cNvPr>
          <p:cNvSpPr txBox="1"/>
          <p:nvPr/>
        </p:nvSpPr>
        <p:spPr>
          <a:xfrm>
            <a:off x="381000" y="59604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k-means</a:t>
            </a:r>
            <a:r>
              <a:rPr lang="en-IN" b="1" spc="-4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endParaRPr lang="en-IN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5406911-CEBC-2533-F16D-C5F2E25DE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65377"/>
            <a:ext cx="5390076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312B05-D603-C45C-AA21-3F0F36EABBDB}"/>
              </a:ext>
            </a:extLst>
          </p:cNvPr>
          <p:cNvSpPr txBox="1"/>
          <p:nvPr/>
        </p:nvSpPr>
        <p:spPr>
          <a:xfrm>
            <a:off x="152400" y="3470452"/>
            <a:ext cx="6705599" cy="1443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2 The average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: 0.7049787496083262 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3 The average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: 0.5882004012129721 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4 The average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: 0.6505186632729437 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5 The average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: 0.56376469026194 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6 The average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: 0.4504666294372765</a:t>
            </a:r>
            <a:endParaRPr lang="en-IN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5F3EA1-F202-840A-F5ED-5954AD3E491B}"/>
              </a:ext>
            </a:extLst>
          </p:cNvPr>
          <p:cNvSpPr txBox="1"/>
          <p:nvPr/>
        </p:nvSpPr>
        <p:spPr>
          <a:xfrm>
            <a:off x="5542476" y="1173389"/>
            <a:ext cx="3581400" cy="3001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Here is the Silhouette analysis done on the above plots to select an optimal value for </a:t>
            </a:r>
            <a:r>
              <a:rPr lang="en-US" sz="16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value of 4 and 5 for </a:t>
            </a:r>
            <a:r>
              <a:rPr lang="en-US" sz="16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looks to be the optimal one. The silhouette score for each cluster is above average silhouette scores.</a:t>
            </a:r>
          </a:p>
        </p:txBody>
      </p:sp>
    </p:spTree>
    <p:extLst>
      <p:ext uri="{BB962C8B-B14F-4D97-AF65-F5344CB8AC3E}">
        <p14:creationId xmlns:p14="http://schemas.microsoft.com/office/powerpoint/2010/main" val="2830241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965" y="361950"/>
            <a:ext cx="204785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latin typeface="+mn-lt"/>
                <a:cs typeface="Arial"/>
              </a:rPr>
              <a:t>K -</a:t>
            </a:r>
            <a:r>
              <a:rPr sz="3200" spc="-80" dirty="0">
                <a:latin typeface="+mn-lt"/>
                <a:cs typeface="Arial"/>
              </a:rPr>
              <a:t> </a:t>
            </a:r>
            <a:r>
              <a:rPr sz="3200" spc="-5" dirty="0">
                <a:latin typeface="+mn-lt"/>
                <a:cs typeface="Arial"/>
              </a:rPr>
              <a:t>Means</a:t>
            </a:r>
            <a:endParaRPr sz="3200" dirty="0">
              <a:latin typeface="+mn-lt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973" y="838218"/>
            <a:ext cx="8115934" cy="299941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5"/>
              </a:spcBef>
            </a:pPr>
            <a:r>
              <a:rPr sz="1600" spc="5" dirty="0">
                <a:solidFill>
                  <a:srgbClr val="0D3A45"/>
                </a:solidFill>
                <a:latin typeface="Arial"/>
                <a:cs typeface="Arial"/>
              </a:rPr>
              <a:t>To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process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learning data, the K-means algorithm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in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data mining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starts </a:t>
            </a:r>
            <a:r>
              <a:rPr sz="1600" spc="-15" dirty="0">
                <a:solidFill>
                  <a:srgbClr val="0D3A45"/>
                </a:solidFill>
                <a:latin typeface="Arial"/>
                <a:cs typeface="Arial"/>
              </a:rPr>
              <a:t>with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a  first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group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of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randomly selected centroids, </a:t>
            </a:r>
            <a:r>
              <a:rPr sz="1600" spc="-15" dirty="0">
                <a:solidFill>
                  <a:srgbClr val="0D3A45"/>
                </a:solidFill>
                <a:latin typeface="Arial"/>
                <a:cs typeface="Arial"/>
              </a:rPr>
              <a:t>which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are used as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beginning  points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for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every cluster, and then performs iterative (repetitive) calculations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to 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optimize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positions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of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the centroids</a:t>
            </a:r>
            <a:endParaRPr sz="1600" dirty="0">
              <a:latin typeface="Arial"/>
              <a:cs typeface="Arial"/>
            </a:endParaRPr>
          </a:p>
          <a:p>
            <a:pPr marL="12700" algn="just">
              <a:lnSpc>
                <a:spcPct val="150000"/>
              </a:lnSpc>
              <a:spcBef>
                <a:spcPts val="325"/>
              </a:spcBef>
            </a:pP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It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halts creating and optimizing clusters </a:t>
            </a:r>
            <a:r>
              <a:rPr sz="1600" spc="-15" dirty="0">
                <a:solidFill>
                  <a:srgbClr val="0D3A45"/>
                </a:solidFill>
                <a:latin typeface="Arial"/>
                <a:cs typeface="Arial"/>
              </a:rPr>
              <a:t>when</a:t>
            </a:r>
            <a:r>
              <a:rPr sz="1600" spc="9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either:</a:t>
            </a:r>
            <a:endParaRPr sz="1600" dirty="0">
              <a:latin typeface="Arial"/>
              <a:cs typeface="Arial"/>
            </a:endParaRPr>
          </a:p>
          <a:p>
            <a:pPr marL="355600" marR="159385" indent="-342900" algn="just">
              <a:lnSpc>
                <a:spcPct val="150000"/>
              </a:lnSpc>
              <a:buChar char="●"/>
              <a:tabLst>
                <a:tab pos="354965" algn="l"/>
                <a:tab pos="355600" algn="l"/>
              </a:tabLst>
            </a:pP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centroids have stabilized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—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there is </a:t>
            </a:r>
            <a:r>
              <a:rPr sz="1600" spc="-10" dirty="0">
                <a:solidFill>
                  <a:srgbClr val="0D3A45"/>
                </a:solidFill>
                <a:latin typeface="Arial"/>
                <a:cs typeface="Arial"/>
              </a:rPr>
              <a:t>no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change in their values because  the clustering has been</a:t>
            </a:r>
            <a:r>
              <a:rPr sz="1600" spc="4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successful.</a:t>
            </a:r>
            <a:endParaRPr sz="1600" dirty="0">
              <a:latin typeface="Arial"/>
              <a:cs typeface="Arial"/>
            </a:endParaRPr>
          </a:p>
          <a:p>
            <a:pPr marL="355600" indent="-342900" algn="just">
              <a:lnSpc>
                <a:spcPct val="150000"/>
              </a:lnSpc>
              <a:spcBef>
                <a:spcPts val="325"/>
              </a:spcBef>
              <a:buChar char="●"/>
              <a:tabLst>
                <a:tab pos="354965" algn="l"/>
                <a:tab pos="355600" algn="l"/>
              </a:tabLst>
            </a:pPr>
            <a:r>
              <a:rPr sz="1600" spc="5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defined number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of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iterations has been</a:t>
            </a:r>
            <a:r>
              <a:rPr sz="1600" spc="5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achieved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64B65D-E464-7456-EF91-07A375FD600B}"/>
              </a:ext>
            </a:extLst>
          </p:cNvPr>
          <p:cNvSpPr txBox="1"/>
          <p:nvPr/>
        </p:nvSpPr>
        <p:spPr>
          <a:xfrm>
            <a:off x="304800" y="1733550"/>
            <a:ext cx="77724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b="1" dirty="0">
                <a:solidFill>
                  <a:schemeClr val="accent1">
                    <a:lumMod val="50000"/>
                  </a:schemeClr>
                </a:solidFill>
              </a:rPr>
              <a:t>1. Elbow Curve:</a:t>
            </a:r>
          </a:p>
          <a:p>
            <a:pPr algn="just"/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● The Elbow Curve is one of the most popular methods to determine this optimal value of k.</a:t>
            </a:r>
          </a:p>
          <a:p>
            <a:pPr algn="just"/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● The elbow curve uses the sum of squared distance (SSE)to choose an ideal  value of k based on the distance between the data points and their assigned clusters.</a:t>
            </a:r>
          </a:p>
          <a:p>
            <a:pPr algn="just"/>
            <a:r>
              <a:rPr lang="en-IN" b="1" dirty="0">
                <a:solidFill>
                  <a:schemeClr val="accent1">
                    <a:lumMod val="50000"/>
                  </a:schemeClr>
                </a:solidFill>
              </a:rPr>
              <a:t>2. Silhouette score :</a:t>
            </a:r>
          </a:p>
          <a:p>
            <a:pPr algn="just"/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● Silhouette score is used to evaluate the quality of clusters created using clustering algorithms such as K Means in terms of how well samples are clustered with other samples that are similar to each other.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F28DC6-B7DE-9ECB-3612-2A762819D97D}"/>
              </a:ext>
            </a:extLst>
          </p:cNvPr>
          <p:cNvSpPr txBox="1"/>
          <p:nvPr/>
        </p:nvSpPr>
        <p:spPr>
          <a:xfrm>
            <a:off x="228600" y="14687"/>
            <a:ext cx="777240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3200" b="1" dirty="0">
                <a:solidFill>
                  <a:srgbClr val="DA0000"/>
                </a:solidFill>
              </a:rPr>
              <a:t>K-Means Clustering</a:t>
            </a:r>
          </a:p>
          <a:p>
            <a:pPr algn="just"/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K-means algorithm is an iterative algorithm that tries to partition the dataset into K pre defined distinct non overlapping subgroups where each data point belongs to only one group.</a:t>
            </a:r>
          </a:p>
        </p:txBody>
      </p:sp>
    </p:spTree>
    <p:extLst>
      <p:ext uri="{BB962C8B-B14F-4D97-AF65-F5344CB8AC3E}">
        <p14:creationId xmlns:p14="http://schemas.microsoft.com/office/powerpoint/2010/main" val="1629551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133350"/>
            <a:ext cx="289560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0" dirty="0">
                <a:latin typeface="+mn-lt"/>
                <a:cs typeface="Arial"/>
              </a:rPr>
              <a:t>K</a:t>
            </a:r>
            <a:r>
              <a:rPr sz="3200" spc="-5" dirty="0">
                <a:latin typeface="+mn-lt"/>
                <a:cs typeface="Arial"/>
              </a:rPr>
              <a:t>-Me</a:t>
            </a:r>
            <a:r>
              <a:rPr sz="3200" dirty="0">
                <a:latin typeface="+mn-lt"/>
                <a:cs typeface="Arial"/>
              </a:rPr>
              <a:t>a</a:t>
            </a:r>
            <a:r>
              <a:rPr sz="3200" spc="-5" dirty="0">
                <a:latin typeface="+mn-lt"/>
                <a:cs typeface="Arial"/>
              </a:rPr>
              <a:t>ns</a:t>
            </a:r>
            <a:endParaRPr sz="3200" dirty="0">
              <a:latin typeface="+mn-lt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F53FCA-405F-47F2-91D2-D4CD8C930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628757"/>
            <a:ext cx="7247855" cy="440771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321031"/>
            <a:ext cx="242885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latin typeface="+mn-lt"/>
                <a:cs typeface="Arial"/>
              </a:rPr>
              <a:t>Clusters</a:t>
            </a:r>
            <a:endParaRPr sz="3200" dirty="0">
              <a:latin typeface="+mn-lt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3400" y="945601"/>
            <a:ext cx="8316468" cy="29443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D72CFC-7DAC-3B3C-9946-AC965BDEA4E0}"/>
              </a:ext>
            </a:extLst>
          </p:cNvPr>
          <p:cNvSpPr txBox="1"/>
          <p:nvPr/>
        </p:nvSpPr>
        <p:spPr>
          <a:xfrm>
            <a:off x="685800" y="4166977"/>
            <a:ext cx="8001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 clearly see that one cluster is the largest and one cluster has the fewest number of movies.</a:t>
            </a:r>
            <a:endParaRPr lang="en-IN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646CB0-0811-03EB-5790-8D4678FFD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220"/>
            <a:ext cx="9144000" cy="44464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6921A5-0284-4D80-6F1E-4A29801C40DE}"/>
              </a:ext>
            </a:extLst>
          </p:cNvPr>
          <p:cNvSpPr txBox="1"/>
          <p:nvPr/>
        </p:nvSpPr>
        <p:spPr>
          <a:xfrm>
            <a:off x="0" y="0"/>
            <a:ext cx="4419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DA0000"/>
                </a:solidFill>
                <a:effectLst/>
              </a:rPr>
              <a:t>Run dashboard app</a:t>
            </a:r>
          </a:p>
        </p:txBody>
      </p:sp>
    </p:spTree>
    <p:extLst>
      <p:ext uri="{BB962C8B-B14F-4D97-AF65-F5344CB8AC3E}">
        <p14:creationId xmlns:p14="http://schemas.microsoft.com/office/powerpoint/2010/main" val="2766053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133350"/>
            <a:ext cx="227645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latin typeface="+mn-lt"/>
                <a:cs typeface="Arial"/>
              </a:rPr>
              <a:t>Conclusion</a:t>
            </a:r>
            <a:endParaRPr sz="3200" dirty="0">
              <a:latin typeface="+mn-lt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4396EC-D97F-F604-CF6D-612F13C22790}"/>
              </a:ext>
            </a:extLst>
          </p:cNvPr>
          <p:cNvSpPr txBox="1"/>
          <p:nvPr/>
        </p:nvSpPr>
        <p:spPr>
          <a:xfrm>
            <a:off x="228600" y="713348"/>
            <a:ext cx="8458200" cy="4298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algn="just"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set contains 7787 rows and 12 columns in that cast and director features contains  large number of missing values so we can drop it.</a:t>
            </a:r>
          </a:p>
          <a:p>
            <a:pPr marL="171450" algn="just"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have two types of content TV shows and Movies (30.9% contains TV shows and 69.1% contains Movies).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algn="just"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films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were released in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years 2018, 2019, and</a:t>
            </a:r>
            <a:r>
              <a:rPr lang="en-US" sz="1200" spc="-3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 and</a:t>
            </a:r>
            <a:r>
              <a:rPr lang="en-IN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united states have the maximum content on Netflix.</a:t>
            </a:r>
          </a:p>
          <a:p>
            <a:pPr marL="183515" marR="252729" algn="just">
              <a:lnSpc>
                <a:spcPct val="114999"/>
              </a:lnSpc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402590" algn="l"/>
                <a:tab pos="403225" algn="l"/>
              </a:tabLst>
            </a:pP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months of </a:t>
            </a:r>
            <a:r>
              <a:rPr lang="en-US" sz="1200" spc="-1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October, November,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December and January had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largest number of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films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Tv-shows</a:t>
            </a:r>
            <a:r>
              <a:rPr lang="en-US" sz="1200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released.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algn="just">
              <a:lnSpc>
                <a:spcPct val="100000"/>
              </a:lnSpc>
              <a:spcBef>
                <a:spcPts val="235"/>
              </a:spcBef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402590" algn="l"/>
                <a:tab pos="403225" algn="l"/>
              </a:tabLst>
            </a:pP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USA, India,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United Kingdom, Canada, and Egypt are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top five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producer</a:t>
            </a:r>
            <a:r>
              <a:rPr lang="en-US" sz="1200" spc="-5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countries.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algn="just">
              <a:lnSpc>
                <a:spcPct val="100000"/>
              </a:lnSpc>
              <a:spcBef>
                <a:spcPts val="420"/>
              </a:spcBef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354965" algn="l"/>
                <a:tab pos="355600" algn="l"/>
              </a:tabLst>
            </a:pP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algorithm, we utilized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type, </a:t>
            </a:r>
            <a:r>
              <a:rPr lang="en-US" sz="1200" spc="-1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director,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nation, released </a:t>
            </a:r>
            <a:r>
              <a:rPr lang="en-US" sz="1200" spc="-2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year,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genre, and</a:t>
            </a:r>
            <a:r>
              <a:rPr lang="en-US" sz="1200" spc="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2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year.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84150" algn="just">
              <a:lnSpc>
                <a:spcPct val="100000"/>
              </a:lnSpc>
              <a:spcBef>
                <a:spcPts val="420"/>
              </a:spcBef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354965" algn="l"/>
                <a:tab pos="355600" algn="l"/>
              </a:tabLst>
            </a:pP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LDA and LSA has sorted much more similar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titles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 group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sz="1200" spc="8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genre.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3516" algn="just">
              <a:lnSpc>
                <a:spcPct val="100000"/>
              </a:lnSpc>
              <a:spcBef>
                <a:spcPts val="325"/>
              </a:spcBef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419100" algn="l"/>
                <a:tab pos="419734" algn="l"/>
              </a:tabLst>
            </a:pP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Applied different clustering models </a:t>
            </a:r>
            <a:r>
              <a:rPr lang="en-IN" sz="12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Kmeans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hierarchical, Agglomerative clustering on data we got the best cluster arrangements.</a:t>
            </a:r>
          </a:p>
          <a:p>
            <a:pPr marL="184150" algn="just">
              <a:lnSpc>
                <a:spcPct val="100000"/>
              </a:lnSpc>
              <a:spcBef>
                <a:spcPts val="229"/>
              </a:spcBef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402590" algn="l"/>
                <a:tab pos="403225" algn="l"/>
              </a:tabLst>
            </a:pP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Affinity Propagation, we had 13 clusters and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Silhouette Coefficient score of</a:t>
            </a:r>
            <a:r>
              <a:rPr lang="en-US" sz="1200" spc="-8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0.244.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3515" marR="340995" algn="just">
              <a:lnSpc>
                <a:spcPct val="114999"/>
              </a:lnSpc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402590" algn="l"/>
                <a:tab pos="403225" algn="l"/>
              </a:tabLst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en-US" sz="120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cut vertical lines with a horizontal line to obtain the number of clusters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Agglomerative Clustering. There  were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clusters, with an average silhouette score of 0.17296314851287742.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3515" marR="5080" algn="just">
              <a:lnSpc>
                <a:spcPct val="114999"/>
              </a:lnSpc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402590" algn="l"/>
                <a:tab pos="403225" algn="l"/>
              </a:tabLst>
            </a:pP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we used was k-means clustering, which consisted of 2,3,4,5,6 clusters.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numbers of  clusters gives us good</a:t>
            </a:r>
            <a:r>
              <a:rPr lang="en-US" sz="1200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fitting.</a:t>
            </a:r>
          </a:p>
          <a:p>
            <a:pPr marL="183516" algn="just">
              <a:lnSpc>
                <a:spcPct val="100000"/>
              </a:lnSpc>
              <a:spcBef>
                <a:spcPts val="325"/>
              </a:spcBef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419100" algn="l"/>
                <a:tab pos="419734" algn="l"/>
              </a:tabLst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</a:t>
            </a:r>
            <a:r>
              <a:rPr lang="en-US" sz="1200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applying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 -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means optimal value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clusters is</a:t>
            </a:r>
            <a:r>
              <a:rPr lang="en-US" sz="1200" spc="1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3515" marR="5080" algn="just">
              <a:lnSpc>
                <a:spcPct val="114999"/>
              </a:lnSpc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354965" algn="l"/>
                <a:tab pos="355600" algn="l"/>
              </a:tabLst>
            </a:pP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Silhouette score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set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data points is used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 how  dense and well-separated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clusters</a:t>
            </a:r>
            <a:r>
              <a:rPr lang="en-US" sz="1200" spc="6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are.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2590" marR="5080" indent="-390525">
              <a:lnSpc>
                <a:spcPct val="114999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402590" algn="l"/>
                <a:tab pos="403225" algn="l"/>
              </a:tabLst>
            </a:pPr>
            <a:endParaRPr lang="en-US" sz="1050" dirty="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CAC4E2-7F65-B0AF-475A-3E38AEEF9175}"/>
              </a:ext>
            </a:extLst>
          </p:cNvPr>
          <p:cNvSpPr txBox="1"/>
          <p:nvPr/>
        </p:nvSpPr>
        <p:spPr>
          <a:xfrm>
            <a:off x="685800" y="5086350"/>
            <a:ext cx="8458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420"/>
              </a:spcBef>
              <a:tabLst>
                <a:tab pos="354965" algn="l"/>
                <a:tab pos="355600" algn="l"/>
              </a:tabLst>
            </a:pPr>
            <a:r>
              <a:rPr lang="en-US" sz="1200" spc="-5" dirty="0">
                <a:solidFill>
                  <a:srgbClr val="0D3A45"/>
                </a:solidFill>
                <a:latin typeface="Arial"/>
                <a:cs typeface="Arial"/>
              </a:rPr>
              <a:t>.</a:t>
            </a:r>
            <a:endParaRPr lang="en-US" sz="1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7005" y="57113"/>
            <a:ext cx="8976995" cy="5143500"/>
          </a:xfrm>
          <a:custGeom>
            <a:avLst/>
            <a:gdLst/>
            <a:ahLst/>
            <a:cxnLst/>
            <a:rect l="l" t="t" r="r" b="b"/>
            <a:pathLst>
              <a:path w="8976995" h="5143500">
                <a:moveTo>
                  <a:pt x="0" y="5143489"/>
                </a:moveTo>
                <a:lnTo>
                  <a:pt x="8976881" y="5143489"/>
                </a:lnTo>
                <a:lnTo>
                  <a:pt x="8976881" y="0"/>
                </a:lnTo>
                <a:lnTo>
                  <a:pt x="0" y="0"/>
                </a:lnTo>
                <a:lnTo>
                  <a:pt x="0" y="5143489"/>
                </a:lnTo>
                <a:close/>
              </a:path>
            </a:pathLst>
          </a:custGeom>
          <a:solidFill>
            <a:srgbClr val="F4F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602957" y="66524"/>
            <a:ext cx="348619" cy="3579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42298" y="916848"/>
            <a:ext cx="793115" cy="1076960"/>
            <a:chOff x="542298" y="916848"/>
            <a:chExt cx="793115" cy="1076960"/>
          </a:xfrm>
        </p:grpSpPr>
        <p:sp>
          <p:nvSpPr>
            <p:cNvPr id="5" name="object 5"/>
            <p:cNvSpPr/>
            <p:nvPr/>
          </p:nvSpPr>
          <p:spPr>
            <a:xfrm>
              <a:off x="554998" y="929548"/>
              <a:ext cx="767715" cy="1051560"/>
            </a:xfrm>
            <a:custGeom>
              <a:avLst/>
              <a:gdLst/>
              <a:ahLst/>
              <a:cxnLst/>
              <a:rect l="l" t="t" r="r" b="b"/>
              <a:pathLst>
                <a:path w="767715" h="1051560">
                  <a:moveTo>
                    <a:pt x="383549" y="1051075"/>
                  </a:moveTo>
                  <a:lnTo>
                    <a:pt x="0" y="667526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lnTo>
                    <a:pt x="767098" y="667526"/>
                  </a:lnTo>
                  <a:lnTo>
                    <a:pt x="383549" y="1051075"/>
                  </a:lnTo>
                  <a:close/>
                </a:path>
              </a:pathLst>
            </a:custGeom>
            <a:solidFill>
              <a:srgbClr val="104F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54998" y="929548"/>
              <a:ext cx="767715" cy="1051560"/>
            </a:xfrm>
            <a:custGeom>
              <a:avLst/>
              <a:gdLst/>
              <a:ahLst/>
              <a:cxnLst/>
              <a:rect l="l" t="t" r="r" b="b"/>
              <a:pathLst>
                <a:path w="767715" h="1051560">
                  <a:moveTo>
                    <a:pt x="767098" y="0"/>
                  </a:moveTo>
                  <a:lnTo>
                    <a:pt x="767098" y="667526"/>
                  </a:lnTo>
                  <a:lnTo>
                    <a:pt x="383549" y="1051075"/>
                  </a:lnTo>
                  <a:lnTo>
                    <a:pt x="0" y="667526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close/>
                </a:path>
              </a:pathLst>
            </a:custGeom>
            <a:ln w="25399">
              <a:solidFill>
                <a:srgbClr val="B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32180" y="1365106"/>
            <a:ext cx="4127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F4FDFF"/>
                </a:solidFill>
                <a:latin typeface="Arial"/>
                <a:cs typeface="Arial"/>
              </a:rPr>
              <a:t>Netflix: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309262" y="916843"/>
            <a:ext cx="7130415" cy="708660"/>
            <a:chOff x="1309262" y="916843"/>
            <a:chExt cx="7130415" cy="708660"/>
          </a:xfrm>
        </p:grpSpPr>
        <p:sp>
          <p:nvSpPr>
            <p:cNvPr id="9" name="object 9"/>
            <p:cNvSpPr/>
            <p:nvPr/>
          </p:nvSpPr>
          <p:spPr>
            <a:xfrm>
              <a:off x="1321962" y="929543"/>
              <a:ext cx="7105015" cy="683260"/>
            </a:xfrm>
            <a:custGeom>
              <a:avLst/>
              <a:gdLst/>
              <a:ahLst/>
              <a:cxnLst/>
              <a:rect l="l" t="t" r="r" b="b"/>
              <a:pathLst>
                <a:path w="7105015" h="683260">
                  <a:moveTo>
                    <a:pt x="6991046" y="683076"/>
                  </a:moveTo>
                  <a:lnTo>
                    <a:pt x="0" y="683073"/>
                  </a:lnTo>
                  <a:lnTo>
                    <a:pt x="9" y="0"/>
                  </a:lnTo>
                  <a:lnTo>
                    <a:pt x="6991046" y="7"/>
                  </a:lnTo>
                  <a:lnTo>
                    <a:pt x="7035360" y="8954"/>
                  </a:lnTo>
                  <a:lnTo>
                    <a:pt x="7071549" y="33352"/>
                  </a:lnTo>
                  <a:lnTo>
                    <a:pt x="7095948" y="69539"/>
                  </a:lnTo>
                  <a:lnTo>
                    <a:pt x="7104895" y="113854"/>
                  </a:lnTo>
                  <a:lnTo>
                    <a:pt x="7104895" y="569228"/>
                  </a:lnTo>
                  <a:lnTo>
                    <a:pt x="7096227" y="612796"/>
                  </a:lnTo>
                  <a:lnTo>
                    <a:pt x="7071545" y="649731"/>
                  </a:lnTo>
                  <a:lnTo>
                    <a:pt x="7034614" y="674409"/>
                  </a:lnTo>
                  <a:lnTo>
                    <a:pt x="6991046" y="683076"/>
                  </a:lnTo>
                  <a:close/>
                </a:path>
              </a:pathLst>
            </a:custGeom>
            <a:solidFill>
              <a:srgbClr val="EBCACA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21962" y="929543"/>
              <a:ext cx="7105015" cy="683260"/>
            </a:xfrm>
            <a:custGeom>
              <a:avLst/>
              <a:gdLst/>
              <a:ahLst/>
              <a:cxnLst/>
              <a:rect l="l" t="t" r="r" b="b"/>
              <a:pathLst>
                <a:path w="7105015" h="683260">
                  <a:moveTo>
                    <a:pt x="7104895" y="113854"/>
                  </a:moveTo>
                  <a:lnTo>
                    <a:pt x="7104895" y="569228"/>
                  </a:lnTo>
                  <a:lnTo>
                    <a:pt x="7102687" y="591543"/>
                  </a:lnTo>
                  <a:lnTo>
                    <a:pt x="7096226" y="612796"/>
                  </a:lnTo>
                  <a:lnTo>
                    <a:pt x="7071545" y="649731"/>
                  </a:lnTo>
                  <a:lnTo>
                    <a:pt x="7034614" y="674409"/>
                  </a:lnTo>
                  <a:lnTo>
                    <a:pt x="6991045" y="683076"/>
                  </a:lnTo>
                  <a:lnTo>
                    <a:pt x="4" y="683076"/>
                  </a:lnTo>
                  <a:lnTo>
                    <a:pt x="4" y="7"/>
                  </a:lnTo>
                  <a:lnTo>
                    <a:pt x="6991045" y="7"/>
                  </a:lnTo>
                  <a:lnTo>
                    <a:pt x="7035360" y="8954"/>
                  </a:lnTo>
                  <a:lnTo>
                    <a:pt x="7071548" y="33352"/>
                  </a:lnTo>
                  <a:lnTo>
                    <a:pt x="7095948" y="69539"/>
                  </a:lnTo>
                  <a:lnTo>
                    <a:pt x="7104895" y="113854"/>
                  </a:lnTo>
                  <a:close/>
                </a:path>
              </a:pathLst>
            </a:custGeom>
            <a:ln w="253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88770" y="1027836"/>
              <a:ext cx="6898005" cy="360680"/>
            </a:xfrm>
            <a:custGeom>
              <a:avLst/>
              <a:gdLst/>
              <a:ahLst/>
              <a:cxnLst/>
              <a:rect l="l" t="t" r="r" b="b"/>
              <a:pathLst>
                <a:path w="6898005" h="360680">
                  <a:moveTo>
                    <a:pt x="6771297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6771297" y="167640"/>
                  </a:lnTo>
                  <a:lnTo>
                    <a:pt x="6771297" y="0"/>
                  </a:lnTo>
                  <a:close/>
                </a:path>
                <a:path w="6898005" h="360680">
                  <a:moveTo>
                    <a:pt x="6897802" y="192786"/>
                  </a:moveTo>
                  <a:lnTo>
                    <a:pt x="0" y="192786"/>
                  </a:lnTo>
                  <a:lnTo>
                    <a:pt x="0" y="360426"/>
                  </a:lnTo>
                  <a:lnTo>
                    <a:pt x="6897802" y="360426"/>
                  </a:lnTo>
                  <a:lnTo>
                    <a:pt x="6897802" y="192786"/>
                  </a:lnTo>
                  <a:close/>
                </a:path>
              </a:pathLst>
            </a:custGeom>
            <a:solidFill>
              <a:srgbClr val="EB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376070" y="984393"/>
            <a:ext cx="6922134" cy="41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Netflix is </a:t>
            </a:r>
            <a:r>
              <a:rPr sz="1100" dirty="0">
                <a:latin typeface="Arial"/>
                <a:cs typeface="Arial"/>
              </a:rPr>
              <a:t>a company </a:t>
            </a:r>
            <a:r>
              <a:rPr sz="1100" spc="-5" dirty="0">
                <a:latin typeface="Arial"/>
                <a:cs typeface="Arial"/>
              </a:rPr>
              <a:t>that </a:t>
            </a:r>
            <a:r>
              <a:rPr sz="1100" dirty="0">
                <a:latin typeface="Arial"/>
                <a:cs typeface="Arial"/>
              </a:rPr>
              <a:t>manages a </a:t>
            </a:r>
            <a:r>
              <a:rPr sz="1100" spc="-5" dirty="0">
                <a:latin typeface="Arial"/>
                <a:cs typeface="Arial"/>
              </a:rPr>
              <a:t>large </a:t>
            </a:r>
            <a:r>
              <a:rPr sz="1100" dirty="0">
                <a:latin typeface="Arial"/>
                <a:cs typeface="Arial"/>
              </a:rPr>
              <a:t>collection </a:t>
            </a:r>
            <a:r>
              <a:rPr sz="1100" spc="-5" dirty="0">
                <a:latin typeface="Arial"/>
                <a:cs typeface="Arial"/>
              </a:rPr>
              <a:t>of TV </a:t>
            </a:r>
            <a:r>
              <a:rPr sz="1100" dirty="0">
                <a:latin typeface="Arial"/>
                <a:cs typeface="Arial"/>
              </a:rPr>
              <a:t>shows </a:t>
            </a:r>
            <a:r>
              <a:rPr sz="1100" spc="-5" dirty="0">
                <a:latin typeface="Arial"/>
                <a:cs typeface="Arial"/>
              </a:rPr>
              <a:t>and </a:t>
            </a:r>
            <a:r>
              <a:rPr sz="1100" dirty="0">
                <a:latin typeface="Arial"/>
                <a:cs typeface="Arial"/>
              </a:rPr>
              <a:t>movies, streaming </a:t>
            </a:r>
            <a:r>
              <a:rPr sz="1100" spc="-5" dirty="0">
                <a:latin typeface="Arial"/>
                <a:cs typeface="Arial"/>
              </a:rPr>
              <a:t>it anytime </a:t>
            </a:r>
            <a:r>
              <a:rPr sz="1100" dirty="0">
                <a:latin typeface="Arial"/>
                <a:cs typeface="Arial"/>
              </a:rPr>
              <a:t>via </a:t>
            </a:r>
            <a:r>
              <a:rPr sz="1100" spc="-5" dirty="0">
                <a:latin typeface="Arial"/>
                <a:cs typeface="Arial"/>
              </a:rPr>
              <a:t>online.  This business is profitable because users </a:t>
            </a:r>
            <a:r>
              <a:rPr sz="1100" dirty="0">
                <a:latin typeface="Arial"/>
                <a:cs typeface="Arial"/>
              </a:rPr>
              <a:t>make a monthly </a:t>
            </a:r>
            <a:r>
              <a:rPr sz="1100" spc="-5" dirty="0">
                <a:latin typeface="Arial"/>
                <a:cs typeface="Arial"/>
              </a:rPr>
              <a:t>payment to access the platform. </a:t>
            </a:r>
            <a:r>
              <a:rPr sz="1100" spc="-15" dirty="0">
                <a:latin typeface="Arial"/>
                <a:cs typeface="Arial"/>
              </a:rPr>
              <a:t>However,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customers</a:t>
            </a:r>
          </a:p>
        </p:txBody>
      </p:sp>
      <p:sp>
        <p:nvSpPr>
          <p:cNvPr id="13" name="object 13"/>
          <p:cNvSpPr/>
          <p:nvPr/>
        </p:nvSpPr>
        <p:spPr>
          <a:xfrm>
            <a:off x="1388770" y="1413399"/>
            <a:ext cx="2592070" cy="167640"/>
          </a:xfrm>
          <a:custGeom>
            <a:avLst/>
            <a:gdLst/>
            <a:ahLst/>
            <a:cxnLst/>
            <a:rect l="l" t="t" r="r" b="b"/>
            <a:pathLst>
              <a:path w="2592070" h="167640">
                <a:moveTo>
                  <a:pt x="2591604" y="167639"/>
                </a:moveTo>
                <a:lnTo>
                  <a:pt x="0" y="167639"/>
                </a:lnTo>
                <a:lnTo>
                  <a:pt x="0" y="0"/>
                </a:lnTo>
                <a:lnTo>
                  <a:pt x="2591604" y="0"/>
                </a:lnTo>
                <a:lnTo>
                  <a:pt x="2591604" y="167639"/>
                </a:lnTo>
                <a:close/>
              </a:path>
            </a:pathLst>
          </a:custGeom>
          <a:solidFill>
            <a:srgbClr val="EBCA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376070" y="1395111"/>
            <a:ext cx="261620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can cancel </a:t>
            </a:r>
            <a:r>
              <a:rPr sz="1100" spc="-5" dirty="0">
                <a:latin typeface="Arial"/>
                <a:cs typeface="Arial"/>
              </a:rPr>
              <a:t>their </a:t>
            </a:r>
            <a:r>
              <a:rPr sz="1100" dirty="0">
                <a:latin typeface="Arial"/>
                <a:cs typeface="Arial"/>
              </a:rPr>
              <a:t>subscriptions </a:t>
            </a:r>
            <a:r>
              <a:rPr sz="1100" spc="-5" dirty="0">
                <a:latin typeface="Arial"/>
                <a:cs typeface="Arial"/>
              </a:rPr>
              <a:t>at any</a:t>
            </a:r>
            <a:r>
              <a:rPr sz="1100" spc="-10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time.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67154" y="2364533"/>
            <a:ext cx="7871959" cy="1051560"/>
            <a:chOff x="555023" y="2344385"/>
            <a:chExt cx="7871959" cy="1051560"/>
          </a:xfrm>
        </p:grpSpPr>
        <p:sp>
          <p:nvSpPr>
            <p:cNvPr id="16" name="object 16"/>
            <p:cNvSpPr/>
            <p:nvPr/>
          </p:nvSpPr>
          <p:spPr>
            <a:xfrm>
              <a:off x="555023" y="2367245"/>
              <a:ext cx="767715" cy="1028700"/>
            </a:xfrm>
            <a:custGeom>
              <a:avLst/>
              <a:gdLst/>
              <a:ahLst/>
              <a:cxnLst/>
              <a:rect l="l" t="t" r="r" b="b"/>
              <a:pathLst>
                <a:path w="767715" h="1028700">
                  <a:moveTo>
                    <a:pt x="383549" y="1028622"/>
                  </a:moveTo>
                  <a:lnTo>
                    <a:pt x="0" y="645073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lnTo>
                    <a:pt x="767098" y="645073"/>
                  </a:lnTo>
                  <a:lnTo>
                    <a:pt x="383549" y="1028622"/>
                  </a:lnTo>
                  <a:close/>
                </a:path>
              </a:pathLst>
            </a:custGeom>
            <a:solidFill>
              <a:srgbClr val="104F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5023" y="2344385"/>
              <a:ext cx="767715" cy="1051560"/>
            </a:xfrm>
            <a:custGeom>
              <a:avLst/>
              <a:gdLst/>
              <a:ahLst/>
              <a:cxnLst/>
              <a:rect l="l" t="t" r="r" b="b"/>
              <a:pathLst>
                <a:path w="767715" h="1028700">
                  <a:moveTo>
                    <a:pt x="767098" y="0"/>
                  </a:moveTo>
                  <a:lnTo>
                    <a:pt x="767098" y="645073"/>
                  </a:lnTo>
                  <a:lnTo>
                    <a:pt x="383549" y="1028622"/>
                  </a:lnTo>
                  <a:lnTo>
                    <a:pt x="0" y="645073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close/>
                </a:path>
              </a:pathLst>
            </a:custGeom>
            <a:ln w="25399">
              <a:solidFill>
                <a:srgbClr val="B8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321967" y="2355692"/>
              <a:ext cx="7105015" cy="631825"/>
            </a:xfrm>
            <a:custGeom>
              <a:avLst/>
              <a:gdLst/>
              <a:ahLst/>
              <a:cxnLst/>
              <a:rect l="l" t="t" r="r" b="b"/>
              <a:pathLst>
                <a:path w="7105015" h="631825">
                  <a:moveTo>
                    <a:pt x="6999666" y="631276"/>
                  </a:moveTo>
                  <a:lnTo>
                    <a:pt x="0" y="631276"/>
                  </a:lnTo>
                  <a:lnTo>
                    <a:pt x="7" y="0"/>
                  </a:lnTo>
                  <a:lnTo>
                    <a:pt x="6999666" y="4"/>
                  </a:lnTo>
                  <a:lnTo>
                    <a:pt x="7040628" y="8273"/>
                  </a:lnTo>
                  <a:lnTo>
                    <a:pt x="7074075" y="30821"/>
                  </a:lnTo>
                  <a:lnTo>
                    <a:pt x="7096623" y="64264"/>
                  </a:lnTo>
                  <a:lnTo>
                    <a:pt x="7104890" y="105219"/>
                  </a:lnTo>
                  <a:lnTo>
                    <a:pt x="7104890" y="526076"/>
                  </a:lnTo>
                  <a:lnTo>
                    <a:pt x="7096884" y="566332"/>
                  </a:lnTo>
                  <a:lnTo>
                    <a:pt x="7074065" y="600476"/>
                  </a:lnTo>
                  <a:lnTo>
                    <a:pt x="7039941" y="623273"/>
                  </a:lnTo>
                  <a:lnTo>
                    <a:pt x="6999666" y="631276"/>
                  </a:lnTo>
                  <a:close/>
                </a:path>
              </a:pathLst>
            </a:custGeom>
            <a:solidFill>
              <a:srgbClr val="EBCACA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21967" y="2355692"/>
              <a:ext cx="7105015" cy="631825"/>
            </a:xfrm>
            <a:custGeom>
              <a:avLst/>
              <a:gdLst/>
              <a:ahLst/>
              <a:cxnLst/>
              <a:rect l="l" t="t" r="r" b="b"/>
              <a:pathLst>
                <a:path w="7105015" h="631825">
                  <a:moveTo>
                    <a:pt x="7104890" y="105219"/>
                  </a:moveTo>
                  <a:lnTo>
                    <a:pt x="7104890" y="526076"/>
                  </a:lnTo>
                  <a:lnTo>
                    <a:pt x="7102851" y="546694"/>
                  </a:lnTo>
                  <a:lnTo>
                    <a:pt x="7096884" y="566332"/>
                  </a:lnTo>
                  <a:lnTo>
                    <a:pt x="7074065" y="600476"/>
                  </a:lnTo>
                  <a:lnTo>
                    <a:pt x="7039940" y="623273"/>
                  </a:lnTo>
                  <a:lnTo>
                    <a:pt x="6999665" y="631276"/>
                  </a:lnTo>
                  <a:lnTo>
                    <a:pt x="4" y="631276"/>
                  </a:lnTo>
                  <a:lnTo>
                    <a:pt x="4" y="4"/>
                  </a:lnTo>
                  <a:lnTo>
                    <a:pt x="6999665" y="4"/>
                  </a:lnTo>
                  <a:lnTo>
                    <a:pt x="7040628" y="8273"/>
                  </a:lnTo>
                  <a:lnTo>
                    <a:pt x="7074075" y="30821"/>
                  </a:lnTo>
                  <a:lnTo>
                    <a:pt x="7096623" y="64264"/>
                  </a:lnTo>
                  <a:lnTo>
                    <a:pt x="7104890" y="105219"/>
                  </a:lnTo>
                  <a:close/>
                </a:path>
              </a:pathLst>
            </a:custGeom>
            <a:ln w="253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92565" y="2570036"/>
              <a:ext cx="2901950" cy="165100"/>
            </a:xfrm>
            <a:custGeom>
              <a:avLst/>
              <a:gdLst/>
              <a:ahLst/>
              <a:cxnLst/>
              <a:rect l="l" t="t" r="r" b="b"/>
              <a:pathLst>
                <a:path w="2901950" h="165100">
                  <a:moveTo>
                    <a:pt x="2901619" y="164591"/>
                  </a:moveTo>
                  <a:lnTo>
                    <a:pt x="0" y="164591"/>
                  </a:lnTo>
                  <a:lnTo>
                    <a:pt x="0" y="0"/>
                  </a:lnTo>
                  <a:lnTo>
                    <a:pt x="2901619" y="0"/>
                  </a:lnTo>
                  <a:lnTo>
                    <a:pt x="2901619" y="164591"/>
                  </a:lnTo>
                  <a:close/>
                </a:path>
              </a:pathLst>
            </a:custGeom>
            <a:solidFill>
              <a:srgbClr val="EB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54454" y="2536609"/>
            <a:ext cx="3750310" cy="4610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9005" indent="-92075">
              <a:lnSpc>
                <a:spcPct val="100000"/>
              </a:lnSpc>
              <a:spcBef>
                <a:spcPts val="100"/>
              </a:spcBef>
              <a:buChar char="•"/>
              <a:tabLst>
                <a:tab pos="929640" algn="l"/>
              </a:tabLst>
            </a:pPr>
            <a:r>
              <a:rPr sz="1200" spc="-5" dirty="0">
                <a:latin typeface="Times New Roman"/>
                <a:cs typeface="Times New Roman"/>
              </a:rPr>
              <a:t>Unsupervised Machine Learning</a:t>
            </a:r>
            <a:r>
              <a:rPr sz="1200" spc="2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(Clustering)</a:t>
            </a: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900" b="1" dirty="0">
                <a:solidFill>
                  <a:srgbClr val="F4FDFF"/>
                </a:solidFill>
                <a:latin typeface="Arial"/>
                <a:cs typeface="Arial"/>
              </a:rPr>
              <a:t>Methodology</a:t>
            </a:r>
            <a:r>
              <a:rPr sz="900" dirty="0">
                <a:solidFill>
                  <a:srgbClr val="F4FDFF"/>
                </a:solidFill>
                <a:latin typeface="Arial"/>
                <a:cs typeface="Arial"/>
              </a:rPr>
              <a:t>:</a:t>
            </a:r>
            <a:endParaRPr sz="900" dirty="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42298" y="3640892"/>
            <a:ext cx="793115" cy="1076960"/>
            <a:chOff x="542298" y="3640892"/>
            <a:chExt cx="793115" cy="1076960"/>
          </a:xfrm>
        </p:grpSpPr>
        <p:sp>
          <p:nvSpPr>
            <p:cNvPr id="23" name="object 23"/>
            <p:cNvSpPr/>
            <p:nvPr/>
          </p:nvSpPr>
          <p:spPr>
            <a:xfrm>
              <a:off x="554998" y="3653592"/>
              <a:ext cx="767715" cy="1051560"/>
            </a:xfrm>
            <a:custGeom>
              <a:avLst/>
              <a:gdLst/>
              <a:ahLst/>
              <a:cxnLst/>
              <a:rect l="l" t="t" r="r" b="b"/>
              <a:pathLst>
                <a:path w="767715" h="1051560">
                  <a:moveTo>
                    <a:pt x="383549" y="1051072"/>
                  </a:moveTo>
                  <a:lnTo>
                    <a:pt x="0" y="667523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lnTo>
                    <a:pt x="767098" y="667523"/>
                  </a:lnTo>
                  <a:lnTo>
                    <a:pt x="383549" y="1051072"/>
                  </a:lnTo>
                  <a:close/>
                </a:path>
              </a:pathLst>
            </a:custGeom>
            <a:solidFill>
              <a:srgbClr val="104F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54998" y="3653592"/>
              <a:ext cx="767715" cy="1051560"/>
            </a:xfrm>
            <a:custGeom>
              <a:avLst/>
              <a:gdLst/>
              <a:ahLst/>
              <a:cxnLst/>
              <a:rect l="l" t="t" r="r" b="b"/>
              <a:pathLst>
                <a:path w="767715" h="1051560">
                  <a:moveTo>
                    <a:pt x="767098" y="0"/>
                  </a:moveTo>
                  <a:lnTo>
                    <a:pt x="767098" y="667523"/>
                  </a:lnTo>
                  <a:lnTo>
                    <a:pt x="383549" y="1051072"/>
                  </a:lnTo>
                  <a:lnTo>
                    <a:pt x="0" y="667523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close/>
                </a:path>
              </a:pathLst>
            </a:custGeom>
            <a:ln w="25399">
              <a:solidFill>
                <a:srgbClr val="B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55859" y="4089155"/>
            <a:ext cx="5657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F4FDFF"/>
                </a:solidFill>
                <a:latin typeface="Arial"/>
                <a:cs typeface="Arial"/>
              </a:rPr>
              <a:t>Database</a:t>
            </a:r>
            <a:r>
              <a:rPr sz="900" spc="-5" dirty="0">
                <a:solidFill>
                  <a:srgbClr val="F4FDFF"/>
                </a:solidFill>
                <a:latin typeface="Arial"/>
                <a:cs typeface="Arial"/>
              </a:rPr>
              <a:t>: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309262" y="3640892"/>
            <a:ext cx="7130415" cy="708660"/>
            <a:chOff x="1309262" y="3640892"/>
            <a:chExt cx="7130415" cy="708660"/>
          </a:xfrm>
        </p:grpSpPr>
        <p:sp>
          <p:nvSpPr>
            <p:cNvPr id="27" name="object 27"/>
            <p:cNvSpPr/>
            <p:nvPr/>
          </p:nvSpPr>
          <p:spPr>
            <a:xfrm>
              <a:off x="1321962" y="3653592"/>
              <a:ext cx="7105015" cy="683260"/>
            </a:xfrm>
            <a:custGeom>
              <a:avLst/>
              <a:gdLst/>
              <a:ahLst/>
              <a:cxnLst/>
              <a:rect l="l" t="t" r="r" b="b"/>
              <a:pathLst>
                <a:path w="7105015" h="683260">
                  <a:moveTo>
                    <a:pt x="6991046" y="683073"/>
                  </a:moveTo>
                  <a:lnTo>
                    <a:pt x="0" y="683073"/>
                  </a:lnTo>
                  <a:lnTo>
                    <a:pt x="4" y="0"/>
                  </a:lnTo>
                  <a:lnTo>
                    <a:pt x="6991046" y="0"/>
                  </a:lnTo>
                  <a:lnTo>
                    <a:pt x="7035360" y="8947"/>
                  </a:lnTo>
                  <a:lnTo>
                    <a:pt x="7071549" y="33346"/>
                  </a:lnTo>
                  <a:lnTo>
                    <a:pt x="7095948" y="69535"/>
                  </a:lnTo>
                  <a:lnTo>
                    <a:pt x="7104895" y="113849"/>
                  </a:lnTo>
                  <a:lnTo>
                    <a:pt x="7104895" y="569223"/>
                  </a:lnTo>
                  <a:lnTo>
                    <a:pt x="7096227" y="612792"/>
                  </a:lnTo>
                  <a:lnTo>
                    <a:pt x="7071545" y="649723"/>
                  </a:lnTo>
                  <a:lnTo>
                    <a:pt x="7034614" y="674404"/>
                  </a:lnTo>
                  <a:lnTo>
                    <a:pt x="6991046" y="683073"/>
                  </a:lnTo>
                  <a:close/>
                </a:path>
              </a:pathLst>
            </a:custGeom>
            <a:solidFill>
              <a:srgbClr val="EBCACA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321962" y="3653592"/>
              <a:ext cx="7105015" cy="683260"/>
            </a:xfrm>
            <a:custGeom>
              <a:avLst/>
              <a:gdLst/>
              <a:ahLst/>
              <a:cxnLst/>
              <a:rect l="l" t="t" r="r" b="b"/>
              <a:pathLst>
                <a:path w="7105015" h="683260">
                  <a:moveTo>
                    <a:pt x="7104895" y="113849"/>
                  </a:moveTo>
                  <a:lnTo>
                    <a:pt x="7104895" y="569223"/>
                  </a:lnTo>
                  <a:lnTo>
                    <a:pt x="7102687" y="591540"/>
                  </a:lnTo>
                  <a:lnTo>
                    <a:pt x="7096226" y="612792"/>
                  </a:lnTo>
                  <a:lnTo>
                    <a:pt x="7071545" y="649723"/>
                  </a:lnTo>
                  <a:lnTo>
                    <a:pt x="7034614" y="674404"/>
                  </a:lnTo>
                  <a:lnTo>
                    <a:pt x="6991045" y="683073"/>
                  </a:lnTo>
                  <a:lnTo>
                    <a:pt x="4" y="683073"/>
                  </a:lnTo>
                  <a:lnTo>
                    <a:pt x="4" y="0"/>
                  </a:lnTo>
                  <a:lnTo>
                    <a:pt x="6991045" y="0"/>
                  </a:lnTo>
                  <a:lnTo>
                    <a:pt x="7035360" y="8947"/>
                  </a:lnTo>
                  <a:lnTo>
                    <a:pt x="7071548" y="33346"/>
                  </a:lnTo>
                  <a:lnTo>
                    <a:pt x="7095948" y="69535"/>
                  </a:lnTo>
                  <a:lnTo>
                    <a:pt x="7104895" y="113849"/>
                  </a:lnTo>
                  <a:close/>
                </a:path>
              </a:pathLst>
            </a:custGeom>
            <a:ln w="253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379865" y="3714783"/>
            <a:ext cx="1942464" cy="537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675" indent="-54610">
              <a:lnSpc>
                <a:spcPts val="1370"/>
              </a:lnSpc>
              <a:spcBef>
                <a:spcPts val="100"/>
              </a:spcBef>
              <a:buSzPct val="91666"/>
              <a:buChar char="•"/>
              <a:tabLst>
                <a:tab pos="67310" algn="l"/>
              </a:tabLst>
            </a:pPr>
            <a:r>
              <a:rPr sz="1200" spc="-5" dirty="0">
                <a:latin typeface="Times New Roman"/>
                <a:cs typeface="Times New Roman"/>
              </a:rPr>
              <a:t>Netflix Movies and TV</a:t>
            </a:r>
            <a:r>
              <a:rPr sz="1200" spc="-114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Shows</a:t>
            </a:r>
            <a:endParaRPr sz="1200" dirty="0">
              <a:latin typeface="Times New Roman"/>
              <a:cs typeface="Times New Roman"/>
            </a:endParaRPr>
          </a:p>
          <a:p>
            <a:pPr marL="66675" indent="-54610">
              <a:lnSpc>
                <a:spcPts val="1295"/>
              </a:lnSpc>
              <a:buSzPct val="91666"/>
              <a:buChar char="•"/>
              <a:tabLst>
                <a:tab pos="67310" algn="l"/>
              </a:tabLst>
            </a:pPr>
            <a:r>
              <a:rPr sz="1200" dirty="0">
                <a:latin typeface="Times New Roman"/>
                <a:cs typeface="Times New Roman"/>
              </a:rPr>
              <a:t>7787 rows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12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columns</a:t>
            </a:r>
            <a:endParaRPr sz="1200" dirty="0">
              <a:latin typeface="Times New Roman"/>
              <a:cs typeface="Times New Roman"/>
            </a:endParaRPr>
          </a:p>
          <a:p>
            <a:pPr marL="66675" indent="-54610">
              <a:lnSpc>
                <a:spcPts val="1370"/>
              </a:lnSpc>
              <a:buSzPct val="91666"/>
              <a:buChar char="•"/>
              <a:tabLst>
                <a:tab pos="67310" algn="l"/>
              </a:tabLst>
            </a:pPr>
            <a:r>
              <a:rPr sz="1200" spc="-5" dirty="0">
                <a:latin typeface="Times New Roman"/>
                <a:cs typeface="Times New Roman"/>
              </a:rPr>
              <a:t>Data </a:t>
            </a:r>
            <a:r>
              <a:rPr sz="1200" dirty="0">
                <a:latin typeface="Times New Roman"/>
                <a:cs typeface="Times New Roman"/>
              </a:rPr>
              <a:t>from </a:t>
            </a:r>
            <a:r>
              <a:rPr sz="1200" spc="-5" dirty="0">
                <a:latin typeface="Times New Roman"/>
                <a:cs typeface="Times New Roman"/>
              </a:rPr>
              <a:t>last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decade</a:t>
            </a:r>
          </a:p>
        </p:txBody>
      </p:sp>
      <p:sp>
        <p:nvSpPr>
          <p:cNvPr id="30" name="object 30"/>
          <p:cNvSpPr/>
          <p:nvPr/>
        </p:nvSpPr>
        <p:spPr>
          <a:xfrm>
            <a:off x="0" y="0"/>
            <a:ext cx="167640" cy="5143500"/>
          </a:xfrm>
          <a:custGeom>
            <a:avLst/>
            <a:gdLst/>
            <a:ahLst/>
            <a:cxnLst/>
            <a:rect l="l" t="t" r="r" b="b"/>
            <a:pathLst>
              <a:path w="167640" h="5143500">
                <a:moveTo>
                  <a:pt x="167099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167099" y="0"/>
                </a:lnTo>
                <a:lnTo>
                  <a:pt x="167099" y="5143489"/>
                </a:lnTo>
                <a:close/>
              </a:path>
            </a:pathLst>
          </a:custGeom>
          <a:solidFill>
            <a:srgbClr val="0E3B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550263" y="65782"/>
            <a:ext cx="4009538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sz="3200" spc="-15" dirty="0"/>
              <a:t>Introduction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0372" y="1686988"/>
            <a:ext cx="417639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7000" spc="-10" dirty="0">
                <a:latin typeface="+mn-lt"/>
              </a:rPr>
              <a:t>Thank</a:t>
            </a:r>
            <a:r>
              <a:rPr sz="7000" spc="-90" dirty="0">
                <a:latin typeface="+mn-lt"/>
              </a:rPr>
              <a:t> </a:t>
            </a:r>
            <a:r>
              <a:rPr sz="7000" spc="-30" dirty="0">
                <a:latin typeface="+mn-lt"/>
              </a:rPr>
              <a:t>you</a:t>
            </a:r>
            <a:endParaRPr sz="7000" dirty="0">
              <a:latin typeface="+mn-l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32" y="1879849"/>
            <a:ext cx="435991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-55" dirty="0">
                <a:latin typeface="+mn-lt"/>
                <a:cs typeface="Arial"/>
              </a:rPr>
              <a:t>Time </a:t>
            </a:r>
            <a:r>
              <a:rPr sz="5200" spc="-10" dirty="0">
                <a:latin typeface="+mn-lt"/>
                <a:cs typeface="Arial"/>
              </a:rPr>
              <a:t>for</a:t>
            </a:r>
            <a:r>
              <a:rPr sz="5200" spc="-50" dirty="0">
                <a:latin typeface="+mn-lt"/>
                <a:cs typeface="Arial"/>
              </a:rPr>
              <a:t> </a:t>
            </a:r>
            <a:r>
              <a:rPr sz="5200" spc="-5" dirty="0">
                <a:latin typeface="+mn-lt"/>
                <a:cs typeface="Arial"/>
              </a:rPr>
              <a:t>Q&amp;A!!</a:t>
            </a:r>
            <a:endParaRPr sz="5200" dirty="0">
              <a:latin typeface="+mn-lt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72000" y="333127"/>
            <a:ext cx="4421316" cy="4578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162762"/>
            <a:ext cx="486725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2800" spc="-15" dirty="0"/>
              <a:t>Problem</a:t>
            </a:r>
            <a:r>
              <a:rPr lang="en-IN" sz="2800" spc="-75" dirty="0"/>
              <a:t> </a:t>
            </a:r>
            <a:r>
              <a:rPr lang="en-IN" sz="2800" spc="-5" dirty="0"/>
              <a:t>Statement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83882" y="706402"/>
            <a:ext cx="8679117" cy="450456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8145" marR="126364" indent="-285750">
              <a:lnSpc>
                <a:spcPct val="114999"/>
              </a:lnSpc>
              <a:spcBef>
                <a:spcPts val="105"/>
              </a:spcBef>
              <a:buClr>
                <a:srgbClr val="F5FCFF"/>
              </a:buClr>
              <a:buFont typeface="Arial" panose="020B0604020202020204" pitchFamily="34" charset="0"/>
              <a:buChar char="•"/>
              <a:tabLst>
                <a:tab pos="455295" algn="l"/>
                <a:tab pos="455930" algn="l"/>
              </a:tabLst>
            </a:pP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This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dataset consists of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tv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shows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and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movies available on Netflix as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of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2019.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dataset</a:t>
            </a:r>
            <a:r>
              <a:rPr lang="en-IN" sz="1600" spc="-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is collected from Flixable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which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is a third-party Netflix search  engine.</a:t>
            </a:r>
          </a:p>
          <a:p>
            <a:pPr marL="455930" indent="-342900">
              <a:lnSpc>
                <a:spcPct val="100000"/>
              </a:lnSpc>
              <a:spcBef>
                <a:spcPts val="320"/>
              </a:spcBef>
              <a:buClr>
                <a:srgbClr val="F5FCFF"/>
              </a:buClr>
              <a:buFont typeface="Arial" panose="020B0604020202020204" pitchFamily="34" charset="0"/>
              <a:buChar char="•"/>
              <a:tabLst>
                <a:tab pos="455295" algn="l"/>
                <a:tab pos="455930" algn="l"/>
              </a:tabLst>
            </a:pP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In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2018,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they released an interesting report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which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shows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that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number</a:t>
            </a:r>
            <a:r>
              <a:rPr sz="1600" spc="18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of</a:t>
            </a:r>
            <a:r>
              <a:rPr lang="en-IN" sz="1600" spc="-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600" spc="5" dirty="0">
                <a:solidFill>
                  <a:schemeClr val="accent1">
                    <a:lumMod val="50000"/>
                  </a:schemeClr>
                </a:solidFill>
              </a:rPr>
              <a:t>TV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shows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on Netflix has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nearly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tripled since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2010.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streaming service’s  number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of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movies has decreased by more than 2,000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titles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since 2010,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while 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its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number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of </a:t>
            </a:r>
            <a:r>
              <a:rPr sz="1600" spc="5" dirty="0">
                <a:solidFill>
                  <a:schemeClr val="accent1">
                    <a:lumMod val="50000"/>
                  </a:schemeClr>
                </a:solidFill>
              </a:rPr>
              <a:t>TV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shows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has nearly tripled.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It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will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be interesting to explore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what 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all other insights can be obtained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from the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same</a:t>
            </a:r>
            <a:r>
              <a:rPr sz="1600" spc="3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dataset.</a:t>
            </a:r>
            <a:endParaRPr lang="en-IN" sz="1600" spc="-5" dirty="0">
              <a:solidFill>
                <a:schemeClr val="accent1">
                  <a:lumMod val="50000"/>
                </a:schemeClr>
              </a:solidFill>
            </a:endParaRPr>
          </a:p>
          <a:p>
            <a:pPr marL="455295" marR="5080" algn="l" rtl="0">
              <a:lnSpc>
                <a:spcPct val="114999"/>
              </a:lnSpc>
              <a:spcBef>
                <a:spcPts val="5"/>
              </a:spcBef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Integrating this dataset with other external datasets such as IMDB ratings, rotten tomatoes can also provide many interesting findings.</a:t>
            </a:r>
          </a:p>
          <a:p>
            <a:pPr marL="741045" marR="5080" indent="-285750" algn="l" rtl="0">
              <a:lnSpc>
                <a:spcPct val="114999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600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In this project, you are required to do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</a:t>
            </a:r>
          </a:p>
          <a:p>
            <a:pPr lvl="1" algn="l"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Understanding what type content is available in different countries</a:t>
            </a:r>
          </a:p>
          <a:p>
            <a:pPr lvl="1" algn="l"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Netflix has increasingly focusing on TV rather than movies in recent years.</a:t>
            </a:r>
          </a:p>
          <a:p>
            <a:pPr lvl="1" algn="l"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similar content by matching text-based features</a:t>
            </a:r>
          </a:p>
          <a:p>
            <a:pPr marL="455295" marR="5080">
              <a:lnSpc>
                <a:spcPct val="114999"/>
              </a:lnSpc>
              <a:spcBef>
                <a:spcPts val="5"/>
              </a:spcBef>
            </a:pPr>
            <a:endParaRPr lang="en-IN" sz="1600" b="1" spc="-5" dirty="0"/>
          </a:p>
          <a:p>
            <a:pPr marL="455295" marR="5080">
              <a:lnSpc>
                <a:spcPct val="114999"/>
              </a:lnSpc>
              <a:spcBef>
                <a:spcPts val="5"/>
              </a:spcBef>
            </a:pPr>
            <a:endParaRPr spc="-5" dirty="0"/>
          </a:p>
        </p:txBody>
      </p:sp>
      <p:pic>
        <p:nvPicPr>
          <p:cNvPr id="4" name="Graphic 3" descr="Video camera">
            <a:extLst>
              <a:ext uri="{FF2B5EF4-FFF2-40B4-BE49-F238E27FC236}">
                <a16:creationId xmlns:a16="http://schemas.microsoft.com/office/drawing/2014/main" id="{93E956F0-723A-7FF1-6AB3-A660EC2761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83" y="1347122"/>
            <a:ext cx="381000" cy="381000"/>
          </a:xfrm>
          <a:prstGeom prst="rect">
            <a:avLst/>
          </a:prstGeom>
        </p:spPr>
      </p:pic>
      <p:pic>
        <p:nvPicPr>
          <p:cNvPr id="5" name="Graphic 4" descr="Video camera">
            <a:extLst>
              <a:ext uri="{FF2B5EF4-FFF2-40B4-BE49-F238E27FC236}">
                <a16:creationId xmlns:a16="http://schemas.microsoft.com/office/drawing/2014/main" id="{942BF9B3-2660-3467-34B6-DD9ED16A50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83" y="2569982"/>
            <a:ext cx="385508" cy="385508"/>
          </a:xfrm>
          <a:prstGeom prst="rect">
            <a:avLst/>
          </a:prstGeom>
        </p:spPr>
      </p:pic>
      <p:pic>
        <p:nvPicPr>
          <p:cNvPr id="6" name="Graphic 5" descr="Video camera">
            <a:extLst>
              <a:ext uri="{FF2B5EF4-FFF2-40B4-BE49-F238E27FC236}">
                <a16:creationId xmlns:a16="http://schemas.microsoft.com/office/drawing/2014/main" id="{2456E04B-1DAD-2EE3-3104-3156783B6A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83" y="706401"/>
            <a:ext cx="38100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3005" y="56768"/>
            <a:ext cx="5964406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/>
              <a:t>Data</a:t>
            </a:r>
            <a:r>
              <a:rPr sz="3200" spc="-50" dirty="0"/>
              <a:t> </a:t>
            </a:r>
            <a:r>
              <a:rPr sz="3200" spc="-10" dirty="0"/>
              <a:t>Description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3004" y="843942"/>
            <a:ext cx="8155195" cy="37702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1180" lvl="1">
              <a:spcBef>
                <a:spcPts val="100"/>
              </a:spcBef>
            </a:pP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data was collected from </a:t>
            </a:r>
            <a:r>
              <a:rPr lang="en-US" b="1" spc="-1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Flixable</a:t>
            </a: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which is third party Netflix </a:t>
            </a:r>
          </a:p>
          <a:p>
            <a:pPr marL="551180" lvl="1">
              <a:spcBef>
                <a:spcPts val="100"/>
              </a:spcBef>
            </a:pP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 engine. The dataset consists of movies and TV shows data till </a:t>
            </a:r>
          </a:p>
          <a:p>
            <a:pPr marL="551180" lvl="1">
              <a:spcBef>
                <a:spcPts val="100"/>
              </a:spcBef>
            </a:pP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2019. The dataset has 7787 rows of data.</a:t>
            </a:r>
          </a:p>
          <a:p>
            <a:pPr marL="93980">
              <a:lnSpc>
                <a:spcPct val="100000"/>
              </a:lnSpc>
              <a:spcBef>
                <a:spcPts val="100"/>
              </a:spcBef>
            </a:pPr>
            <a:endParaRPr lang="en-US" b="1" spc="-1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1180" lvl="1">
              <a:spcBef>
                <a:spcPts val="100"/>
              </a:spcBef>
            </a:pP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dataset consists of eleven textual columns and one numeric</a:t>
            </a:r>
          </a:p>
          <a:p>
            <a:pPr marL="551180" lvl="1">
              <a:spcBef>
                <a:spcPts val="100"/>
              </a:spcBef>
            </a:pP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column.</a:t>
            </a:r>
          </a:p>
          <a:p>
            <a:pPr marL="93980">
              <a:lnSpc>
                <a:spcPct val="100000"/>
              </a:lnSpc>
              <a:spcBef>
                <a:spcPts val="100"/>
              </a:spcBef>
            </a:pPr>
            <a:endParaRPr lang="en-US" b="1" spc="-1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3980">
              <a:lnSpc>
                <a:spcPct val="100000"/>
              </a:lnSpc>
              <a:spcBef>
                <a:spcPts val="100"/>
              </a:spcBef>
            </a:pPr>
            <a:r>
              <a:rPr sz="1950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 </a:t>
            </a:r>
            <a:r>
              <a:rPr sz="1950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 </a:t>
            </a:r>
            <a:r>
              <a:rPr sz="195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sz="195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1180" indent="-415925">
              <a:lnSpc>
                <a:spcPct val="100000"/>
              </a:lnSpc>
              <a:spcBef>
                <a:spcPts val="1560"/>
              </a:spcBef>
              <a:buAutoNum type="arabicPeriod"/>
              <a:tabLst>
                <a:tab pos="551180" algn="l"/>
                <a:tab pos="551815" algn="l"/>
              </a:tabLst>
            </a:pPr>
            <a:r>
              <a:rPr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show_id </a:t>
            </a:r>
            <a:r>
              <a:rPr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Unique ID for </a:t>
            </a:r>
            <a:r>
              <a:rPr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 Movie </a:t>
            </a:r>
            <a:r>
              <a:rPr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spc="-4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Tv</a:t>
            </a:r>
            <a:r>
              <a:rPr spc="-5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1180" indent="-415925">
              <a:lnSpc>
                <a:spcPct val="100000"/>
              </a:lnSpc>
              <a:spcBef>
                <a:spcPts val="305"/>
              </a:spcBef>
              <a:buAutoNum type="arabicPeriod"/>
              <a:tabLst>
                <a:tab pos="551180" algn="l"/>
                <a:tab pos="551815" algn="l"/>
              </a:tabLst>
            </a:pPr>
            <a:r>
              <a:rPr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</a:t>
            </a:r>
            <a:r>
              <a:rPr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Identiﬁer - A </a:t>
            </a:r>
            <a:r>
              <a:rPr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spc="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TV</a:t>
            </a:r>
            <a:r>
              <a:rPr spc="-6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1180" indent="-415925">
              <a:lnSpc>
                <a:spcPct val="100000"/>
              </a:lnSpc>
              <a:spcBef>
                <a:spcPts val="305"/>
              </a:spcBef>
              <a:buAutoNum type="arabicPeriod"/>
              <a:tabLst>
                <a:tab pos="551180" algn="l"/>
                <a:tab pos="551815" algn="l"/>
              </a:tabLst>
            </a:pPr>
            <a:r>
              <a:rPr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</a:t>
            </a:r>
            <a:r>
              <a:rPr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of the </a:t>
            </a:r>
            <a:r>
              <a:rPr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spc="-4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Tv</a:t>
            </a:r>
            <a:r>
              <a:rPr spc="-1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1180" indent="-415925">
              <a:lnSpc>
                <a:spcPct val="100000"/>
              </a:lnSpc>
              <a:spcBef>
                <a:spcPts val="305"/>
              </a:spcBef>
              <a:buAutoNum type="arabicPeriod"/>
              <a:tabLst>
                <a:tab pos="551180" algn="l"/>
                <a:tab pos="551815" algn="l"/>
              </a:tabLst>
            </a:pPr>
            <a:r>
              <a:rPr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 </a:t>
            </a:r>
            <a:r>
              <a:rPr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 </a:t>
            </a:r>
            <a:r>
              <a:rPr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</a:t>
            </a:r>
            <a:r>
              <a:rPr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Movie</a:t>
            </a:r>
            <a:endParaRPr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 descr="Clapper board">
            <a:extLst>
              <a:ext uri="{FF2B5EF4-FFF2-40B4-BE49-F238E27FC236}">
                <a16:creationId xmlns:a16="http://schemas.microsoft.com/office/drawing/2014/main" id="{E8823BD7-39A6-32A4-DA61-26226B489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004" y="843942"/>
            <a:ext cx="569464" cy="569464"/>
          </a:xfrm>
          <a:prstGeom prst="rect">
            <a:avLst/>
          </a:prstGeom>
        </p:spPr>
      </p:pic>
      <p:pic>
        <p:nvPicPr>
          <p:cNvPr id="6" name="Graphic 5" descr="Clapper board">
            <a:extLst>
              <a:ext uri="{FF2B5EF4-FFF2-40B4-BE49-F238E27FC236}">
                <a16:creationId xmlns:a16="http://schemas.microsoft.com/office/drawing/2014/main" id="{436FD205-3E15-8CEA-E12C-54D89A655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004" y="1998721"/>
            <a:ext cx="569464" cy="5694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D56455-9025-37E1-8CFA-FA20970D5B7F}"/>
              </a:ext>
            </a:extLst>
          </p:cNvPr>
          <p:cNvSpPr txBox="1"/>
          <p:nvPr/>
        </p:nvSpPr>
        <p:spPr>
          <a:xfrm>
            <a:off x="304800" y="1123950"/>
            <a:ext cx="6934200" cy="2577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5255" algn="just">
              <a:spcBef>
                <a:spcPts val="309"/>
              </a:spcBef>
              <a:tabLst>
                <a:tab pos="551180" algn="l"/>
                <a:tab pos="551815" algn="l"/>
              </a:tabLst>
            </a:pPr>
            <a:r>
              <a:rPr lang="en-US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  cast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Actors involved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525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  country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Country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show was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produced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525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  </a:t>
            </a:r>
            <a:r>
              <a:rPr lang="en-US" b="1" spc="-5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date_added</a:t>
            </a:r>
            <a:r>
              <a:rPr lang="en-US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 it was added on</a:t>
            </a:r>
            <a:r>
              <a:rPr lang="en-US" spc="-2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Netﬂix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525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   </a:t>
            </a:r>
            <a:r>
              <a:rPr lang="en-US" b="1" spc="-1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release_year</a:t>
            </a: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Actual Release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pc="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525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9.    rating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pc="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TV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Rating of the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pc="-7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65" algn="just">
              <a:spcBef>
                <a:spcPts val="309"/>
              </a:spcBef>
              <a:tabLst>
                <a:tab pos="551180" algn="l"/>
                <a:tab pos="551815" algn="l"/>
              </a:tabLst>
            </a:pP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   duration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pc="-4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in minutes or number of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seasons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6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11.   </a:t>
            </a:r>
            <a:r>
              <a:rPr lang="en-US" b="1" spc="-5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listed_in</a:t>
            </a:r>
            <a:r>
              <a:rPr lang="en-US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Genre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6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12.   description: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Summary</a:t>
            </a:r>
            <a:r>
              <a:rPr lang="en-US" spc="-6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9D80C03-125C-9E38-4870-9BCE62F98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478" y="133350"/>
            <a:ext cx="6869430" cy="553998"/>
          </a:xfrm>
        </p:spPr>
        <p:txBody>
          <a:bodyPr/>
          <a:lstStyle/>
          <a:p>
            <a:r>
              <a:rPr lang="en-IN" sz="3600" spc="-10" dirty="0"/>
              <a:t>Data</a:t>
            </a:r>
            <a:r>
              <a:rPr lang="en-IN" sz="3600" spc="-50" dirty="0"/>
              <a:t> </a:t>
            </a:r>
            <a:r>
              <a:rPr lang="en-IN" sz="3600" spc="-10" dirty="0"/>
              <a:t>Description</a:t>
            </a:r>
            <a:endParaRPr lang="en-IN" sz="3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DD6F69-41B1-336E-B71B-12D6ACF1E498}"/>
              </a:ext>
            </a:extLst>
          </p:cNvPr>
          <p:cNvSpPr txBox="1"/>
          <p:nvPr/>
        </p:nvSpPr>
        <p:spPr>
          <a:xfrm>
            <a:off x="228600" y="795566"/>
            <a:ext cx="8610600" cy="3503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u="sng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 Value Treatment:</a:t>
            </a:r>
          </a:p>
          <a:p>
            <a:endParaRPr lang="en-IN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en-IN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</a:t>
            </a:r>
            <a:r>
              <a:rPr lang="en-IN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have more than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30.68%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null values. Filling null values by ‘unknown’.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Country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feature have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6.51%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null values. Filling null values by mode of feature.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Cast feature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9.22%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null values. Filling null values by ‘unknown’.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Rating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have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0.09%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null values. Filling null values by mode of feature.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IN" b="1" i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Date_added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have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0.13%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null values. Dropping rows  corresponding to null values.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0B3A43-C656-63AF-B5AE-2C591E9DBFBC}"/>
              </a:ext>
            </a:extLst>
          </p:cNvPr>
          <p:cNvSpPr txBox="1"/>
          <p:nvPr/>
        </p:nvSpPr>
        <p:spPr>
          <a:xfrm>
            <a:off x="260011" y="33301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rgbClr val="C00000"/>
                </a:solidFill>
              </a:rPr>
              <a:t>Null Value</a:t>
            </a:r>
          </a:p>
        </p:txBody>
      </p:sp>
    </p:spTree>
    <p:extLst>
      <p:ext uri="{BB962C8B-B14F-4D97-AF65-F5344CB8AC3E}">
        <p14:creationId xmlns:p14="http://schemas.microsoft.com/office/powerpoint/2010/main" val="506756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4115014-8E42-4282-9BC6-47CE12809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588" y="874500"/>
            <a:ext cx="4692891" cy="4089610"/>
          </a:xfrm>
          <a:prstGeom prst="rect">
            <a:avLst/>
          </a:prstGeom>
          <a:ln>
            <a:noFill/>
          </a:ln>
          <a:effectLst>
            <a:glow rad="355600">
              <a:schemeClr val="accent2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0504CD3E-EE8E-4A19-90B5-1E291E340E55}"/>
              </a:ext>
            </a:extLst>
          </p:cNvPr>
          <p:cNvSpPr/>
          <p:nvPr/>
        </p:nvSpPr>
        <p:spPr>
          <a:xfrm>
            <a:off x="7543317" y="971550"/>
            <a:ext cx="1180227" cy="609600"/>
          </a:xfrm>
          <a:prstGeom prst="wedgeRectCallout">
            <a:avLst/>
          </a:prstGeom>
          <a:solidFill>
            <a:srgbClr val="1E90F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index=Movie</a:t>
            </a:r>
          </a:p>
          <a:p>
            <a:pPr algn="ctr"/>
            <a:r>
              <a:rPr lang="en-IN" sz="1200" dirty="0"/>
              <a:t>type=5377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735EA3-82FD-3892-0830-B7F963535A45}"/>
              </a:ext>
            </a:extLst>
          </p:cNvPr>
          <p:cNvSpPr txBox="1"/>
          <p:nvPr/>
        </p:nvSpPr>
        <p:spPr>
          <a:xfrm>
            <a:off x="1447800" y="151615"/>
            <a:ext cx="56318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solidFill>
                  <a:srgbClr val="DA0000"/>
                </a:solidFill>
              </a:rPr>
              <a:t>Exploratory Data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C4AEE2-C604-A51A-1DC2-A60695836B78}"/>
              </a:ext>
            </a:extLst>
          </p:cNvPr>
          <p:cNvSpPr txBox="1"/>
          <p:nvPr/>
        </p:nvSpPr>
        <p:spPr>
          <a:xfrm>
            <a:off x="152400" y="971550"/>
            <a:ext cx="4084188" cy="2173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</a:rPr>
              <a:t>Type of content available on Netflix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•It is evident that there are more movies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on Netflix than TV shows.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•Netflix has 5377 movies, which is more 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than double the quantity of TV shows.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100C6C-85E3-581F-669F-169BCB6CE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666750"/>
            <a:ext cx="4572000" cy="42365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7E7D09-ABCC-09C9-944A-3C7A975216CB}"/>
              </a:ext>
            </a:extLst>
          </p:cNvPr>
          <p:cNvSpPr txBox="1"/>
          <p:nvPr/>
        </p:nvSpPr>
        <p:spPr>
          <a:xfrm>
            <a:off x="1143000" y="131710"/>
            <a:ext cx="5562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solidFill>
                  <a:srgbClr val="DA0000"/>
                </a:solidFill>
              </a:rPr>
              <a:t>     Exploratory Data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7EB28E-73F1-82D9-4E88-C342EBEB5C3B}"/>
              </a:ext>
            </a:extLst>
          </p:cNvPr>
          <p:cNvSpPr txBox="1"/>
          <p:nvPr/>
        </p:nvSpPr>
        <p:spPr>
          <a:xfrm>
            <a:off x="76200" y="819150"/>
            <a:ext cx="662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countries with highest content production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28701C-794A-5FD8-6E26-D8ABCCBFF290}"/>
              </a:ext>
            </a:extLst>
          </p:cNvPr>
          <p:cNvSpPr txBox="1"/>
          <p:nvPr/>
        </p:nvSpPr>
        <p:spPr>
          <a:xfrm>
            <a:off x="304800" y="1326667"/>
            <a:ext cx="54864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United States has the most number of </a:t>
            </a:r>
          </a:p>
          <a:p>
            <a:r>
              <a:rPr lang="en-I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 on Netflix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India has second highest content </a:t>
            </a:r>
          </a:p>
          <a:p>
            <a:r>
              <a:rPr lang="en-I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Netflix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Australia and Taiwan has least number </a:t>
            </a:r>
          </a:p>
          <a:p>
            <a:r>
              <a:rPr lang="en-I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content on Netflix</a:t>
            </a:r>
          </a:p>
          <a:p>
            <a:endParaRPr lang="en-IN" sz="16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982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564</TotalTime>
  <Words>1726</Words>
  <Application>Microsoft Office PowerPoint</Application>
  <PresentationFormat>On-screen Show (16:9)</PresentationFormat>
  <Paragraphs>167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Times New Roman</vt:lpstr>
      <vt:lpstr>Verdana</vt:lpstr>
      <vt:lpstr>Wingdings</vt:lpstr>
      <vt:lpstr>Office Theme</vt:lpstr>
      <vt:lpstr>Capstone Project-4</vt:lpstr>
      <vt:lpstr>Content:</vt:lpstr>
      <vt:lpstr>Introduction</vt:lpstr>
      <vt:lpstr>Problem Statement</vt:lpstr>
      <vt:lpstr>Data Description</vt:lpstr>
      <vt:lpstr>Data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Exploratory Data Analysis </vt:lpstr>
      <vt:lpstr>PowerPoint Presentation</vt:lpstr>
      <vt:lpstr>Duration distribution of Movies</vt:lpstr>
      <vt:lpstr>Data Cleaning</vt:lpstr>
      <vt:lpstr>Topic Modelling (LDA and LSA)</vt:lpstr>
      <vt:lpstr>Topic Modelling (LDA and LSA)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 - Means</vt:lpstr>
      <vt:lpstr>PowerPoint Presentation</vt:lpstr>
      <vt:lpstr>K-Means</vt:lpstr>
      <vt:lpstr>Clusters</vt:lpstr>
      <vt:lpstr>PowerPoint Presentation</vt:lpstr>
      <vt:lpstr>Conclusion</vt:lpstr>
      <vt:lpstr>Thank you</vt:lpstr>
      <vt:lpstr>Time for Q&amp;A!!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Project-3 HEALTH INSURANCE CROSS SELL PREDICTION Kartika Sharma</dc:title>
  <dc:creator>Kartika Sharma</dc:creator>
  <cp:lastModifiedBy>Sandeep Maurya</cp:lastModifiedBy>
  <cp:revision>6</cp:revision>
  <dcterms:created xsi:type="dcterms:W3CDTF">2022-04-02T13:43:54Z</dcterms:created>
  <dcterms:modified xsi:type="dcterms:W3CDTF">2022-05-11T20:23:13Z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2021-09-29T00:00:00Z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2022-04-02T00:00:00Z</vt:filetime>
  </property>
</Properties>
</file>